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1135481" y="2133346"/>
            <a:ext cx="4148454" cy="40074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7425055" y="1989201"/>
            <a:ext cx="3683634" cy="4582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0878311" y="6341364"/>
            <a:ext cx="1068324" cy="309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0878311" y="6341364"/>
            <a:ext cx="1068324" cy="3093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5920" y="265176"/>
            <a:ext cx="11440159" cy="1388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Segoe UI"/>
                <a:cs typeface="Segoe U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739138" y="3391915"/>
            <a:ext cx="8713723" cy="1778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9" Type="http://schemas.openxmlformats.org/officeDocument/2006/relationships/image" Target="../media/image15.png"/><Relationship Id="rId10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Relationship Id="rId10" Type="http://schemas.openxmlformats.org/officeDocument/2006/relationships/image" Target="../media/image25.png"/><Relationship Id="rId11" Type="http://schemas.openxmlformats.org/officeDocument/2006/relationships/image" Target="../media/image26.png"/><Relationship Id="rId12" Type="http://schemas.openxmlformats.org/officeDocument/2006/relationships/image" Target="../media/image27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1.jpg"/><Relationship Id="rId3" Type="http://schemas.openxmlformats.org/officeDocument/2006/relationships/image" Target="../media/image32.png"/><Relationship Id="rId4" Type="http://schemas.openxmlformats.org/officeDocument/2006/relationships/image" Target="../media/image33.jpg"/><Relationship Id="rId5" Type="http://schemas.openxmlformats.org/officeDocument/2006/relationships/image" Target="../media/image3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5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png"/><Relationship Id="rId4" Type="http://schemas.openxmlformats.org/officeDocument/2006/relationships/image" Target="../media/image39.jpg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image" Target="../media/image43.png"/><Relationship Id="rId9" Type="http://schemas.openxmlformats.org/officeDocument/2006/relationships/image" Target="../media/image44.png"/><Relationship Id="rId10" Type="http://schemas.openxmlformats.org/officeDocument/2006/relationships/image" Target="../media/image45.png"/><Relationship Id="rId11" Type="http://schemas.openxmlformats.org/officeDocument/2006/relationships/image" Target="../media/image46.png"/><Relationship Id="rId12" Type="http://schemas.openxmlformats.org/officeDocument/2006/relationships/image" Target="../media/image47.png"/><Relationship Id="rId13" Type="http://schemas.openxmlformats.org/officeDocument/2006/relationships/image" Target="../media/image48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1.png"/><Relationship Id="rId3" Type="http://schemas.openxmlformats.org/officeDocument/2006/relationships/image" Target="../media/image52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3.jpg"/><Relationship Id="rId3" Type="http://schemas.openxmlformats.org/officeDocument/2006/relationships/image" Target="../media/image54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5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Relationship Id="rId3" Type="http://schemas.openxmlformats.org/officeDocument/2006/relationships/image" Target="../media/image59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0.jpg"/><Relationship Id="rId3" Type="http://schemas.openxmlformats.org/officeDocument/2006/relationships/image" Target="../media/image61.png"/><Relationship Id="rId4" Type="http://schemas.openxmlformats.org/officeDocument/2006/relationships/image" Target="../media/image62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3.jpg"/><Relationship Id="rId3" Type="http://schemas.openxmlformats.org/officeDocument/2006/relationships/image" Target="../media/image64.png"/><Relationship Id="rId4" Type="http://schemas.openxmlformats.org/officeDocument/2006/relationships/hyperlink" Target="http://bitcoincharts.com/bitcoin/" TargetMode="Externa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Relationship Id="rId3" Type="http://schemas.openxmlformats.org/officeDocument/2006/relationships/image" Target="../media/image66.jpg"/><Relationship Id="rId4" Type="http://schemas.openxmlformats.org/officeDocument/2006/relationships/image" Target="../media/image67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jp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Relationship Id="rId6" Type="http://schemas.openxmlformats.org/officeDocument/2006/relationships/image" Target="../media/image72.png"/><Relationship Id="rId7" Type="http://schemas.openxmlformats.org/officeDocument/2006/relationships/image" Target="../media/image73.png"/><Relationship Id="rId8" Type="http://schemas.openxmlformats.org/officeDocument/2006/relationships/image" Target="../media/image74.png"/><Relationship Id="rId9" Type="http://schemas.openxmlformats.org/officeDocument/2006/relationships/image" Target="../media/image75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9.jpg"/><Relationship Id="rId3" Type="http://schemas.openxmlformats.org/officeDocument/2006/relationships/image" Target="../media/image80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82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3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4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7" Type="http://schemas.openxmlformats.org/officeDocument/2006/relationships/image" Target="../media/image90.png"/><Relationship Id="rId8" Type="http://schemas.openxmlformats.org/officeDocument/2006/relationships/image" Target="../media/image91.png"/><Relationship Id="rId9" Type="http://schemas.openxmlformats.org/officeDocument/2006/relationships/image" Target="../media/image92.png"/><Relationship Id="rId10" Type="http://schemas.openxmlformats.org/officeDocument/2006/relationships/image" Target="../media/image93.png"/><Relationship Id="rId11" Type="http://schemas.openxmlformats.org/officeDocument/2006/relationships/image" Target="../media/image94.png"/><Relationship Id="rId12" Type="http://schemas.openxmlformats.org/officeDocument/2006/relationships/image" Target="../media/image95.png"/><Relationship Id="rId13" Type="http://schemas.openxmlformats.org/officeDocument/2006/relationships/image" Target="../media/image96.png"/><Relationship Id="rId14" Type="http://schemas.openxmlformats.org/officeDocument/2006/relationships/image" Target="../media/image97.png"/><Relationship Id="rId15" Type="http://schemas.openxmlformats.org/officeDocument/2006/relationships/image" Target="../media/image98.png"/><Relationship Id="rId16" Type="http://schemas.openxmlformats.org/officeDocument/2006/relationships/image" Target="../media/image99.png"/><Relationship Id="rId17" Type="http://schemas.openxmlformats.org/officeDocument/2006/relationships/image" Target="../media/image100.png"/><Relationship Id="rId18" Type="http://schemas.openxmlformats.org/officeDocument/2006/relationships/image" Target="../media/image101.png"/><Relationship Id="rId19" Type="http://schemas.openxmlformats.org/officeDocument/2006/relationships/image" Target="../media/image102.png"/><Relationship Id="rId20" Type="http://schemas.openxmlformats.org/officeDocument/2006/relationships/image" Target="../media/image103.png"/><Relationship Id="rId21" Type="http://schemas.openxmlformats.org/officeDocument/2006/relationships/image" Target="../media/image104.png"/><Relationship Id="rId22" Type="http://schemas.openxmlformats.org/officeDocument/2006/relationships/image" Target="../media/image105.png"/><Relationship Id="rId23" Type="http://schemas.openxmlformats.org/officeDocument/2006/relationships/image" Target="../media/image106.png"/><Relationship Id="rId24" Type="http://schemas.openxmlformats.org/officeDocument/2006/relationships/image" Target="../media/image107.png"/><Relationship Id="rId25" Type="http://schemas.openxmlformats.org/officeDocument/2006/relationships/image" Target="../media/image108.png"/><Relationship Id="rId26" Type="http://schemas.openxmlformats.org/officeDocument/2006/relationships/image" Target="../media/image109.png"/><Relationship Id="rId27" Type="http://schemas.openxmlformats.org/officeDocument/2006/relationships/image" Target="../media/image110.png"/><Relationship Id="rId28" Type="http://schemas.openxmlformats.org/officeDocument/2006/relationships/image" Target="../media/image111.png"/><Relationship Id="rId29" Type="http://schemas.openxmlformats.org/officeDocument/2006/relationships/image" Target="../media/image112.png"/><Relationship Id="rId30" Type="http://schemas.openxmlformats.org/officeDocument/2006/relationships/image" Target="../media/image113.png"/><Relationship Id="rId31" Type="http://schemas.openxmlformats.org/officeDocument/2006/relationships/image" Target="../media/image114.png"/><Relationship Id="rId32" Type="http://schemas.openxmlformats.org/officeDocument/2006/relationships/image" Target="../media/image115.png"/><Relationship Id="rId33" Type="http://schemas.openxmlformats.org/officeDocument/2006/relationships/image" Target="../media/image116.png"/><Relationship Id="rId34" Type="http://schemas.openxmlformats.org/officeDocument/2006/relationships/image" Target="../media/image117.png"/><Relationship Id="rId35" Type="http://schemas.openxmlformats.org/officeDocument/2006/relationships/image" Target="../media/image118.png"/><Relationship Id="rId36" Type="http://schemas.openxmlformats.org/officeDocument/2006/relationships/image" Target="../media/image119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0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1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2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mckinsey.com/industries/financial-services/our-insights/counting-the-worlds-unbanked" TargetMode="External"/><Relationship Id="rId3" Type="http://schemas.openxmlformats.org/officeDocument/2006/relationships/hyperlink" Target="https://www.theguardian.com/technology/2015/dec/09/bitcoin-forgotten-currency-norway-oslo-home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597652" y="0"/>
            <a:ext cx="6594347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53568" y="2727960"/>
            <a:ext cx="5010912" cy="16367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878311" y="6341364"/>
            <a:ext cx="1068324" cy="3093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1020" rIns="0" bIns="0" rtlCol="0" vert="horz">
            <a:spAutoFit/>
          </a:bodyPr>
          <a:lstStyle/>
          <a:p>
            <a:pPr marL="218440">
              <a:lnSpc>
                <a:spcPct val="100000"/>
              </a:lnSpc>
            </a:pPr>
            <a:r>
              <a:rPr dirty="0" sz="4400">
                <a:solidFill>
                  <a:srgbClr val="271F66"/>
                </a:solidFill>
              </a:rPr>
              <a:t>WIR SIND </a:t>
            </a:r>
            <a:r>
              <a:rPr dirty="0" sz="4400" spc="-5">
                <a:solidFill>
                  <a:srgbClr val="271F66"/>
                </a:solidFill>
              </a:rPr>
              <a:t>EIN </a:t>
            </a:r>
            <a:r>
              <a:rPr dirty="0" sz="4400" spc="-15">
                <a:solidFill>
                  <a:srgbClr val="271F66"/>
                </a:solidFill>
              </a:rPr>
              <a:t>GLOBALES</a:t>
            </a:r>
            <a:r>
              <a:rPr dirty="0" sz="4400" spc="-10">
                <a:solidFill>
                  <a:srgbClr val="271F66"/>
                </a:solidFill>
              </a:rPr>
              <a:t> </a:t>
            </a:r>
            <a:r>
              <a:rPr dirty="0" sz="4400" spc="-5">
                <a:solidFill>
                  <a:srgbClr val="271F66"/>
                </a:solidFill>
              </a:rPr>
              <a:t>UNTERNEHMEN</a:t>
            </a:r>
            <a:endParaRPr sz="4400"/>
          </a:p>
        </p:txBody>
      </p:sp>
      <p:sp>
        <p:nvSpPr>
          <p:cNvPr id="6" name="object 6"/>
          <p:cNvSpPr/>
          <p:nvPr/>
        </p:nvSpPr>
        <p:spPr>
          <a:xfrm>
            <a:off x="470916" y="798574"/>
            <a:ext cx="11640312" cy="60258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130300" y="4203954"/>
            <a:ext cx="755650" cy="4387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&lt; </a:t>
            </a:r>
            <a:r>
              <a:rPr dirty="0" sz="1600" b="1">
                <a:solidFill>
                  <a:srgbClr val="001F5F"/>
                </a:solidFill>
                <a:latin typeface="Segoe UI"/>
                <a:cs typeface="Segoe UI"/>
              </a:rPr>
              <a:t>70</a:t>
            </a:r>
            <a:r>
              <a:rPr dirty="0" sz="1600" spc="-95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T</a:t>
            </a:r>
            <a:endParaRPr sz="1600">
              <a:latin typeface="Segoe UI"/>
              <a:cs typeface="Segoe UI"/>
            </a:endParaRPr>
          </a:p>
          <a:p>
            <a:pPr marL="53340">
              <a:lnSpc>
                <a:spcPct val="100000"/>
              </a:lnSpc>
            </a:pPr>
            <a:r>
              <a:rPr dirty="0" sz="1200" spc="-5">
                <a:solidFill>
                  <a:srgbClr val="001F5F"/>
                </a:solidFill>
                <a:latin typeface="Segoe UI"/>
                <a:cs typeface="Segoe UI"/>
              </a:rPr>
              <a:t>Mitglieder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20239" y="3787647"/>
            <a:ext cx="1746250" cy="548640"/>
          </a:xfrm>
          <a:custGeom>
            <a:avLst/>
            <a:gdLst/>
            <a:ahLst/>
            <a:cxnLst/>
            <a:rect l="l" t="t" r="r" b="b"/>
            <a:pathLst>
              <a:path w="1746250" h="548639">
                <a:moveTo>
                  <a:pt x="834898" y="535558"/>
                </a:moveTo>
                <a:lnTo>
                  <a:pt x="0" y="535558"/>
                </a:lnTo>
                <a:lnTo>
                  <a:pt x="0" y="548258"/>
                </a:lnTo>
                <a:lnTo>
                  <a:pt x="844677" y="548258"/>
                </a:lnTo>
                <a:lnTo>
                  <a:pt x="847598" y="545464"/>
                </a:lnTo>
                <a:lnTo>
                  <a:pt x="847598" y="541908"/>
                </a:lnTo>
                <a:lnTo>
                  <a:pt x="834898" y="541908"/>
                </a:lnTo>
                <a:lnTo>
                  <a:pt x="834898" y="535558"/>
                </a:lnTo>
                <a:close/>
              </a:path>
              <a:path w="1746250" h="548639">
                <a:moveTo>
                  <a:pt x="1620152" y="57150"/>
                </a:moveTo>
                <a:lnTo>
                  <a:pt x="837692" y="57150"/>
                </a:lnTo>
                <a:lnTo>
                  <a:pt x="834898" y="59943"/>
                </a:lnTo>
                <a:lnTo>
                  <a:pt x="834898" y="541908"/>
                </a:lnTo>
                <a:lnTo>
                  <a:pt x="841248" y="535558"/>
                </a:lnTo>
                <a:lnTo>
                  <a:pt x="847598" y="535558"/>
                </a:lnTo>
                <a:lnTo>
                  <a:pt x="847598" y="69850"/>
                </a:lnTo>
                <a:lnTo>
                  <a:pt x="841248" y="69850"/>
                </a:lnTo>
                <a:lnTo>
                  <a:pt x="847598" y="63500"/>
                </a:lnTo>
                <a:lnTo>
                  <a:pt x="1618869" y="63500"/>
                </a:lnTo>
                <a:lnTo>
                  <a:pt x="1620152" y="57150"/>
                </a:lnTo>
                <a:close/>
              </a:path>
              <a:path w="1746250" h="548639">
                <a:moveTo>
                  <a:pt x="847598" y="535558"/>
                </a:moveTo>
                <a:lnTo>
                  <a:pt x="841248" y="535558"/>
                </a:lnTo>
                <a:lnTo>
                  <a:pt x="834898" y="541908"/>
                </a:lnTo>
                <a:lnTo>
                  <a:pt x="847598" y="541908"/>
                </a:lnTo>
                <a:lnTo>
                  <a:pt x="847598" y="535558"/>
                </a:lnTo>
                <a:close/>
              </a:path>
              <a:path w="1746250" h="548639">
                <a:moveTo>
                  <a:pt x="1682369" y="0"/>
                </a:moveTo>
                <a:lnTo>
                  <a:pt x="1657659" y="4992"/>
                </a:lnTo>
                <a:lnTo>
                  <a:pt x="1637474" y="18605"/>
                </a:lnTo>
                <a:lnTo>
                  <a:pt x="1623861" y="38790"/>
                </a:lnTo>
                <a:lnTo>
                  <a:pt x="1618869" y="63500"/>
                </a:lnTo>
                <a:lnTo>
                  <a:pt x="1623861" y="88209"/>
                </a:lnTo>
                <a:lnTo>
                  <a:pt x="1637474" y="108394"/>
                </a:lnTo>
                <a:lnTo>
                  <a:pt x="1657659" y="122007"/>
                </a:lnTo>
                <a:lnTo>
                  <a:pt x="1682369" y="127000"/>
                </a:lnTo>
                <a:lnTo>
                  <a:pt x="1707078" y="122007"/>
                </a:lnTo>
                <a:lnTo>
                  <a:pt x="1727263" y="108394"/>
                </a:lnTo>
                <a:lnTo>
                  <a:pt x="1740876" y="88209"/>
                </a:lnTo>
                <a:lnTo>
                  <a:pt x="1744585" y="69850"/>
                </a:lnTo>
                <a:lnTo>
                  <a:pt x="1682369" y="69850"/>
                </a:lnTo>
                <a:lnTo>
                  <a:pt x="1682369" y="57150"/>
                </a:lnTo>
                <a:lnTo>
                  <a:pt x="1744585" y="57150"/>
                </a:lnTo>
                <a:lnTo>
                  <a:pt x="1740876" y="38790"/>
                </a:lnTo>
                <a:lnTo>
                  <a:pt x="1727263" y="18605"/>
                </a:lnTo>
                <a:lnTo>
                  <a:pt x="1707078" y="4992"/>
                </a:lnTo>
                <a:lnTo>
                  <a:pt x="1682369" y="0"/>
                </a:lnTo>
                <a:close/>
              </a:path>
              <a:path w="1746250" h="548639">
                <a:moveTo>
                  <a:pt x="847598" y="63500"/>
                </a:moveTo>
                <a:lnTo>
                  <a:pt x="841248" y="69850"/>
                </a:lnTo>
                <a:lnTo>
                  <a:pt x="847598" y="69850"/>
                </a:lnTo>
                <a:lnTo>
                  <a:pt x="847598" y="63500"/>
                </a:lnTo>
                <a:close/>
              </a:path>
              <a:path w="1746250" h="548639">
                <a:moveTo>
                  <a:pt x="1618869" y="63500"/>
                </a:moveTo>
                <a:lnTo>
                  <a:pt x="847598" y="63500"/>
                </a:lnTo>
                <a:lnTo>
                  <a:pt x="847598" y="69850"/>
                </a:lnTo>
                <a:lnTo>
                  <a:pt x="1620152" y="69850"/>
                </a:lnTo>
                <a:lnTo>
                  <a:pt x="1618869" y="63500"/>
                </a:lnTo>
                <a:close/>
              </a:path>
              <a:path w="1746250" h="548639">
                <a:moveTo>
                  <a:pt x="1744585" y="57150"/>
                </a:moveTo>
                <a:lnTo>
                  <a:pt x="1682369" y="57150"/>
                </a:lnTo>
                <a:lnTo>
                  <a:pt x="1682369" y="69850"/>
                </a:lnTo>
                <a:lnTo>
                  <a:pt x="1744585" y="69850"/>
                </a:lnTo>
                <a:lnTo>
                  <a:pt x="1745869" y="63500"/>
                </a:lnTo>
                <a:lnTo>
                  <a:pt x="1744585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856735" y="3602863"/>
            <a:ext cx="1187450" cy="331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68935" marR="5080" indent="-356870">
              <a:lnSpc>
                <a:spcPct val="100000"/>
              </a:lnSpc>
            </a:pPr>
            <a:r>
              <a:rPr dirty="0" sz="1050" b="1">
                <a:solidFill>
                  <a:srgbClr val="001F5F"/>
                </a:solidFill>
                <a:latin typeface="Segoe UI"/>
                <a:cs typeface="Segoe UI"/>
              </a:rPr>
              <a:t>Nord Amerika</a:t>
            </a:r>
            <a:r>
              <a:rPr dirty="0" sz="1050" spc="-150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1050" b="1">
                <a:solidFill>
                  <a:srgbClr val="001F5F"/>
                </a:solidFill>
                <a:latin typeface="Segoe UI"/>
                <a:cs typeface="Segoe UI"/>
              </a:rPr>
              <a:t>und  Karibik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86305" y="5648655"/>
            <a:ext cx="755650" cy="4387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&lt; 160</a:t>
            </a:r>
            <a:r>
              <a:rPr dirty="0" sz="1600" spc="-80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T</a:t>
            </a:r>
            <a:endParaRPr sz="1600">
              <a:latin typeface="Segoe UI"/>
              <a:cs typeface="Segoe UI"/>
            </a:endParaRPr>
          </a:p>
          <a:p>
            <a:pPr marL="5334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001F5F"/>
                </a:solidFill>
                <a:latin typeface="Segoe UI"/>
                <a:cs typeface="Segoe UI"/>
              </a:rPr>
              <a:t>Mitglieder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12234" y="4714494"/>
            <a:ext cx="554990" cy="331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71120">
              <a:lnSpc>
                <a:spcPct val="100000"/>
              </a:lnSpc>
            </a:pPr>
            <a:r>
              <a:rPr dirty="0" sz="1050" spc="-5" b="1">
                <a:solidFill>
                  <a:srgbClr val="001F5F"/>
                </a:solidFill>
                <a:latin typeface="Segoe UI"/>
                <a:cs typeface="Segoe UI"/>
              </a:rPr>
              <a:t>Latein  </a:t>
            </a:r>
            <a:r>
              <a:rPr dirty="0" sz="1050" spc="-5" b="1">
                <a:solidFill>
                  <a:srgbClr val="001F5F"/>
                </a:solidFill>
                <a:latin typeface="Segoe UI"/>
                <a:cs typeface="Segoe UI"/>
              </a:rPr>
              <a:t>A</a:t>
            </a:r>
            <a:r>
              <a:rPr dirty="0" sz="1050" spc="10" b="1">
                <a:solidFill>
                  <a:srgbClr val="001F5F"/>
                </a:solidFill>
                <a:latin typeface="Segoe UI"/>
                <a:cs typeface="Segoe UI"/>
              </a:rPr>
              <a:t>m</a:t>
            </a:r>
            <a:r>
              <a:rPr dirty="0" sz="1050" b="1">
                <a:solidFill>
                  <a:srgbClr val="001F5F"/>
                </a:solidFill>
                <a:latin typeface="Segoe UI"/>
                <a:cs typeface="Segoe UI"/>
              </a:rPr>
              <a:t>erika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543555" y="5073903"/>
            <a:ext cx="1316355" cy="755015"/>
          </a:xfrm>
          <a:custGeom>
            <a:avLst/>
            <a:gdLst/>
            <a:ahLst/>
            <a:cxnLst/>
            <a:rect l="l" t="t" r="r" b="b"/>
            <a:pathLst>
              <a:path w="1316354" h="755014">
                <a:moveTo>
                  <a:pt x="619887" y="741832"/>
                </a:moveTo>
                <a:lnTo>
                  <a:pt x="0" y="741832"/>
                </a:lnTo>
                <a:lnTo>
                  <a:pt x="0" y="754532"/>
                </a:lnTo>
                <a:lnTo>
                  <a:pt x="629666" y="754532"/>
                </a:lnTo>
                <a:lnTo>
                  <a:pt x="632587" y="751687"/>
                </a:lnTo>
                <a:lnTo>
                  <a:pt x="632587" y="748182"/>
                </a:lnTo>
                <a:lnTo>
                  <a:pt x="619887" y="748182"/>
                </a:lnTo>
                <a:lnTo>
                  <a:pt x="619887" y="741832"/>
                </a:lnTo>
                <a:close/>
              </a:path>
              <a:path w="1316354" h="755014">
                <a:moveTo>
                  <a:pt x="1190130" y="57150"/>
                </a:moveTo>
                <a:lnTo>
                  <a:pt x="622681" y="57150"/>
                </a:lnTo>
                <a:lnTo>
                  <a:pt x="619887" y="59944"/>
                </a:lnTo>
                <a:lnTo>
                  <a:pt x="619887" y="748182"/>
                </a:lnTo>
                <a:lnTo>
                  <a:pt x="626237" y="741832"/>
                </a:lnTo>
                <a:lnTo>
                  <a:pt x="632587" y="741832"/>
                </a:lnTo>
                <a:lnTo>
                  <a:pt x="632587" y="69850"/>
                </a:lnTo>
                <a:lnTo>
                  <a:pt x="626237" y="69850"/>
                </a:lnTo>
                <a:lnTo>
                  <a:pt x="632587" y="63500"/>
                </a:lnTo>
                <a:lnTo>
                  <a:pt x="1188846" y="63500"/>
                </a:lnTo>
                <a:lnTo>
                  <a:pt x="1190130" y="57150"/>
                </a:lnTo>
                <a:close/>
              </a:path>
              <a:path w="1316354" h="755014">
                <a:moveTo>
                  <a:pt x="632587" y="741832"/>
                </a:moveTo>
                <a:lnTo>
                  <a:pt x="626237" y="741832"/>
                </a:lnTo>
                <a:lnTo>
                  <a:pt x="619887" y="748182"/>
                </a:lnTo>
                <a:lnTo>
                  <a:pt x="632587" y="748182"/>
                </a:lnTo>
                <a:lnTo>
                  <a:pt x="632587" y="741832"/>
                </a:lnTo>
                <a:close/>
              </a:path>
              <a:path w="1316354" h="755014">
                <a:moveTo>
                  <a:pt x="1252346" y="0"/>
                </a:moveTo>
                <a:lnTo>
                  <a:pt x="1227637" y="4992"/>
                </a:lnTo>
                <a:lnTo>
                  <a:pt x="1207452" y="18605"/>
                </a:lnTo>
                <a:lnTo>
                  <a:pt x="1193839" y="38790"/>
                </a:lnTo>
                <a:lnTo>
                  <a:pt x="1188846" y="63500"/>
                </a:lnTo>
                <a:lnTo>
                  <a:pt x="1193839" y="88209"/>
                </a:lnTo>
                <a:lnTo>
                  <a:pt x="1207452" y="108394"/>
                </a:lnTo>
                <a:lnTo>
                  <a:pt x="1227637" y="122007"/>
                </a:lnTo>
                <a:lnTo>
                  <a:pt x="1252346" y="127000"/>
                </a:lnTo>
                <a:lnTo>
                  <a:pt x="1277056" y="122007"/>
                </a:lnTo>
                <a:lnTo>
                  <a:pt x="1297241" y="108394"/>
                </a:lnTo>
                <a:lnTo>
                  <a:pt x="1310854" y="88209"/>
                </a:lnTo>
                <a:lnTo>
                  <a:pt x="1314563" y="69850"/>
                </a:lnTo>
                <a:lnTo>
                  <a:pt x="1252346" y="69850"/>
                </a:lnTo>
                <a:lnTo>
                  <a:pt x="1252346" y="57150"/>
                </a:lnTo>
                <a:lnTo>
                  <a:pt x="1314563" y="57150"/>
                </a:lnTo>
                <a:lnTo>
                  <a:pt x="1310854" y="38790"/>
                </a:lnTo>
                <a:lnTo>
                  <a:pt x="1297241" y="18605"/>
                </a:lnTo>
                <a:lnTo>
                  <a:pt x="1277056" y="4992"/>
                </a:lnTo>
                <a:lnTo>
                  <a:pt x="1252346" y="0"/>
                </a:lnTo>
                <a:close/>
              </a:path>
              <a:path w="1316354" h="755014">
                <a:moveTo>
                  <a:pt x="632587" y="63500"/>
                </a:moveTo>
                <a:lnTo>
                  <a:pt x="626237" y="69850"/>
                </a:lnTo>
                <a:lnTo>
                  <a:pt x="632587" y="69850"/>
                </a:lnTo>
                <a:lnTo>
                  <a:pt x="632587" y="63500"/>
                </a:lnTo>
                <a:close/>
              </a:path>
              <a:path w="1316354" h="755014">
                <a:moveTo>
                  <a:pt x="1188846" y="63500"/>
                </a:moveTo>
                <a:lnTo>
                  <a:pt x="632587" y="63500"/>
                </a:lnTo>
                <a:lnTo>
                  <a:pt x="632587" y="69850"/>
                </a:lnTo>
                <a:lnTo>
                  <a:pt x="1190130" y="69850"/>
                </a:lnTo>
                <a:lnTo>
                  <a:pt x="1188846" y="63500"/>
                </a:lnTo>
                <a:close/>
              </a:path>
              <a:path w="1316354" h="755014">
                <a:moveTo>
                  <a:pt x="1314563" y="57150"/>
                </a:moveTo>
                <a:lnTo>
                  <a:pt x="1252346" y="57150"/>
                </a:lnTo>
                <a:lnTo>
                  <a:pt x="1252346" y="69850"/>
                </a:lnTo>
                <a:lnTo>
                  <a:pt x="1314563" y="69850"/>
                </a:lnTo>
                <a:lnTo>
                  <a:pt x="1315846" y="63500"/>
                </a:lnTo>
                <a:lnTo>
                  <a:pt x="1314563" y="571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6706616" y="1551685"/>
            <a:ext cx="843915" cy="469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001F5F"/>
                </a:solidFill>
                <a:latin typeface="Segoe UI"/>
                <a:cs typeface="Segoe UI"/>
              </a:rPr>
              <a:t>&lt; </a:t>
            </a:r>
            <a:r>
              <a:rPr dirty="0" sz="1800" spc="-5" b="1">
                <a:solidFill>
                  <a:srgbClr val="001F5F"/>
                </a:solidFill>
                <a:latin typeface="Segoe UI"/>
                <a:cs typeface="Segoe UI"/>
              </a:rPr>
              <a:t>700</a:t>
            </a:r>
            <a:r>
              <a:rPr dirty="0" sz="1800" spc="-85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1F5F"/>
                </a:solidFill>
                <a:latin typeface="Segoe UI"/>
                <a:cs typeface="Segoe UI"/>
              </a:rPr>
              <a:t>T</a:t>
            </a:r>
            <a:endParaRPr sz="1800">
              <a:latin typeface="Segoe UI"/>
              <a:cs typeface="Segoe UI"/>
            </a:endParaRPr>
          </a:p>
          <a:p>
            <a:pPr marL="5334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solidFill>
                  <a:srgbClr val="001F5F"/>
                </a:solidFill>
                <a:latin typeface="Segoe UI"/>
                <a:cs typeface="Segoe UI"/>
              </a:rPr>
              <a:t>Mitglieder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46493" y="2875026"/>
            <a:ext cx="89217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solidFill>
                  <a:srgbClr val="FFFFFF"/>
                </a:solidFill>
                <a:latin typeface="Segoe UI"/>
                <a:cs typeface="Segoe UI"/>
              </a:rPr>
              <a:t>Europa </a:t>
            </a:r>
            <a:r>
              <a:rPr dirty="0" sz="1100" b="1">
                <a:solidFill>
                  <a:srgbClr val="FFFFFF"/>
                </a:solidFill>
                <a:latin typeface="Segoe UI"/>
                <a:cs typeface="Segoe UI"/>
              </a:rPr>
              <a:t>&amp;</a:t>
            </a:r>
            <a:r>
              <a:rPr dirty="0" sz="1100" spc="-9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100" b="1">
                <a:solidFill>
                  <a:srgbClr val="FFFFFF"/>
                </a:solidFill>
                <a:latin typeface="Segoe UI"/>
                <a:cs typeface="Segoe UI"/>
              </a:rPr>
              <a:t>CIS</a:t>
            </a:r>
            <a:endParaRPr sz="1100">
              <a:latin typeface="Segoe UI"/>
              <a:cs typeface="Segoe U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834123" y="2154935"/>
            <a:ext cx="217804" cy="645795"/>
          </a:xfrm>
          <a:custGeom>
            <a:avLst/>
            <a:gdLst/>
            <a:ahLst/>
            <a:cxnLst/>
            <a:rect l="l" t="t" r="r" b="b"/>
            <a:pathLst>
              <a:path w="217804" h="645794">
                <a:moveTo>
                  <a:pt x="57150" y="519697"/>
                </a:moveTo>
                <a:lnTo>
                  <a:pt x="38790" y="523406"/>
                </a:lnTo>
                <a:lnTo>
                  <a:pt x="18605" y="537019"/>
                </a:lnTo>
                <a:lnTo>
                  <a:pt x="4992" y="557204"/>
                </a:lnTo>
                <a:lnTo>
                  <a:pt x="0" y="581913"/>
                </a:lnTo>
                <a:lnTo>
                  <a:pt x="4992" y="606623"/>
                </a:lnTo>
                <a:lnTo>
                  <a:pt x="18605" y="626808"/>
                </a:lnTo>
                <a:lnTo>
                  <a:pt x="38790" y="640421"/>
                </a:lnTo>
                <a:lnTo>
                  <a:pt x="63500" y="645413"/>
                </a:lnTo>
                <a:lnTo>
                  <a:pt x="88209" y="640421"/>
                </a:lnTo>
                <a:lnTo>
                  <a:pt x="108394" y="626808"/>
                </a:lnTo>
                <a:lnTo>
                  <a:pt x="122007" y="606623"/>
                </a:lnTo>
                <a:lnTo>
                  <a:pt x="127000" y="581913"/>
                </a:lnTo>
                <a:lnTo>
                  <a:pt x="57150" y="581913"/>
                </a:lnTo>
                <a:lnTo>
                  <a:pt x="57150" y="519697"/>
                </a:lnTo>
                <a:close/>
              </a:path>
              <a:path w="217804" h="645794">
                <a:moveTo>
                  <a:pt x="63500" y="518413"/>
                </a:moveTo>
                <a:lnTo>
                  <a:pt x="57150" y="519697"/>
                </a:lnTo>
                <a:lnTo>
                  <a:pt x="57150" y="581913"/>
                </a:lnTo>
                <a:lnTo>
                  <a:pt x="69850" y="581913"/>
                </a:lnTo>
                <a:lnTo>
                  <a:pt x="69850" y="519697"/>
                </a:lnTo>
                <a:lnTo>
                  <a:pt x="63500" y="518413"/>
                </a:lnTo>
                <a:close/>
              </a:path>
              <a:path w="217804" h="645794">
                <a:moveTo>
                  <a:pt x="69850" y="519697"/>
                </a:moveTo>
                <a:lnTo>
                  <a:pt x="69850" y="581913"/>
                </a:lnTo>
                <a:lnTo>
                  <a:pt x="127000" y="581913"/>
                </a:lnTo>
                <a:lnTo>
                  <a:pt x="122007" y="557204"/>
                </a:lnTo>
                <a:lnTo>
                  <a:pt x="108394" y="537019"/>
                </a:lnTo>
                <a:lnTo>
                  <a:pt x="88209" y="523406"/>
                </a:lnTo>
                <a:lnTo>
                  <a:pt x="69850" y="519697"/>
                </a:lnTo>
                <a:close/>
              </a:path>
              <a:path w="217804" h="645794">
                <a:moveTo>
                  <a:pt x="205104" y="284606"/>
                </a:moveTo>
                <a:lnTo>
                  <a:pt x="59944" y="284606"/>
                </a:lnTo>
                <a:lnTo>
                  <a:pt x="57150" y="287400"/>
                </a:lnTo>
                <a:lnTo>
                  <a:pt x="57150" y="519697"/>
                </a:lnTo>
                <a:lnTo>
                  <a:pt x="63500" y="518413"/>
                </a:lnTo>
                <a:lnTo>
                  <a:pt x="69850" y="518413"/>
                </a:lnTo>
                <a:lnTo>
                  <a:pt x="69850" y="297306"/>
                </a:lnTo>
                <a:lnTo>
                  <a:pt x="63500" y="297306"/>
                </a:lnTo>
                <a:lnTo>
                  <a:pt x="69850" y="290956"/>
                </a:lnTo>
                <a:lnTo>
                  <a:pt x="205104" y="290956"/>
                </a:lnTo>
                <a:lnTo>
                  <a:pt x="205104" y="284606"/>
                </a:lnTo>
                <a:close/>
              </a:path>
              <a:path w="217804" h="645794">
                <a:moveTo>
                  <a:pt x="69850" y="518413"/>
                </a:moveTo>
                <a:lnTo>
                  <a:pt x="63500" y="518413"/>
                </a:lnTo>
                <a:lnTo>
                  <a:pt x="69850" y="519697"/>
                </a:lnTo>
                <a:lnTo>
                  <a:pt x="69850" y="518413"/>
                </a:lnTo>
                <a:close/>
              </a:path>
              <a:path w="217804" h="645794">
                <a:moveTo>
                  <a:pt x="69850" y="290956"/>
                </a:moveTo>
                <a:lnTo>
                  <a:pt x="63500" y="297306"/>
                </a:lnTo>
                <a:lnTo>
                  <a:pt x="69850" y="297306"/>
                </a:lnTo>
                <a:lnTo>
                  <a:pt x="69850" y="290956"/>
                </a:lnTo>
                <a:close/>
              </a:path>
              <a:path w="217804" h="645794">
                <a:moveTo>
                  <a:pt x="217804" y="284606"/>
                </a:moveTo>
                <a:lnTo>
                  <a:pt x="211454" y="284606"/>
                </a:lnTo>
                <a:lnTo>
                  <a:pt x="205104" y="290956"/>
                </a:lnTo>
                <a:lnTo>
                  <a:pt x="69850" y="290956"/>
                </a:lnTo>
                <a:lnTo>
                  <a:pt x="69850" y="297306"/>
                </a:lnTo>
                <a:lnTo>
                  <a:pt x="215010" y="297306"/>
                </a:lnTo>
                <a:lnTo>
                  <a:pt x="217804" y="294513"/>
                </a:lnTo>
                <a:lnTo>
                  <a:pt x="217804" y="284606"/>
                </a:lnTo>
                <a:close/>
              </a:path>
              <a:path w="217804" h="645794">
                <a:moveTo>
                  <a:pt x="217804" y="0"/>
                </a:moveTo>
                <a:lnTo>
                  <a:pt x="205104" y="0"/>
                </a:lnTo>
                <a:lnTo>
                  <a:pt x="205104" y="290956"/>
                </a:lnTo>
                <a:lnTo>
                  <a:pt x="211454" y="284606"/>
                </a:lnTo>
                <a:lnTo>
                  <a:pt x="217804" y="284606"/>
                </a:lnTo>
                <a:lnTo>
                  <a:pt x="2178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6320790" y="4132579"/>
            <a:ext cx="586105" cy="491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-1905">
              <a:lnSpc>
                <a:spcPct val="100000"/>
              </a:lnSpc>
            </a:pPr>
            <a:r>
              <a:rPr dirty="0" sz="1050" b="1">
                <a:solidFill>
                  <a:srgbClr val="FFFFFF"/>
                </a:solidFill>
                <a:latin typeface="Segoe UI"/>
                <a:cs typeface="Segoe UI"/>
              </a:rPr>
              <a:t>Afrika </a:t>
            </a:r>
            <a:r>
              <a:rPr dirty="0" sz="1050" spc="5" b="1">
                <a:solidFill>
                  <a:srgbClr val="FFFFFF"/>
                </a:solidFill>
                <a:latin typeface="Segoe UI"/>
                <a:cs typeface="Segoe UI"/>
              </a:rPr>
              <a:t>&amp;  </a:t>
            </a:r>
            <a:r>
              <a:rPr dirty="0" sz="1050" b="1">
                <a:solidFill>
                  <a:srgbClr val="FFFFFF"/>
                </a:solidFill>
                <a:latin typeface="Segoe UI"/>
                <a:cs typeface="Segoe UI"/>
              </a:rPr>
              <a:t>Mi</a:t>
            </a:r>
            <a:r>
              <a:rPr dirty="0" sz="1050" spc="-10" b="1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dirty="0" sz="1050" spc="-5" b="1">
                <a:solidFill>
                  <a:srgbClr val="FFFFFF"/>
                </a:solidFill>
                <a:latin typeface="Segoe UI"/>
                <a:cs typeface="Segoe UI"/>
              </a:rPr>
              <a:t>tler</a:t>
            </a:r>
            <a:r>
              <a:rPr dirty="0" sz="1050" spc="5" b="1">
                <a:solidFill>
                  <a:srgbClr val="FFFFFF"/>
                </a:solidFill>
                <a:latin typeface="Segoe UI"/>
                <a:cs typeface="Segoe UI"/>
              </a:rPr>
              <a:t>e</a:t>
            </a:r>
            <a:r>
              <a:rPr dirty="0" sz="1050" b="1">
                <a:solidFill>
                  <a:srgbClr val="FFFFFF"/>
                </a:solidFill>
                <a:latin typeface="Segoe UI"/>
                <a:cs typeface="Segoe UI"/>
              </a:rPr>
              <a:t>r  </a:t>
            </a:r>
            <a:r>
              <a:rPr dirty="0" sz="1050" b="1">
                <a:solidFill>
                  <a:srgbClr val="FFFFFF"/>
                </a:solidFill>
                <a:latin typeface="Segoe UI"/>
                <a:cs typeface="Segoe UI"/>
              </a:rPr>
              <a:t>Osten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32544" y="3513835"/>
            <a:ext cx="381635" cy="1714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 b="1">
                <a:solidFill>
                  <a:srgbClr val="FFFFFF"/>
                </a:solidFill>
                <a:latin typeface="Segoe UI"/>
                <a:cs typeface="Segoe UI"/>
              </a:rPr>
              <a:t>China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644508" y="4886452"/>
            <a:ext cx="609600" cy="331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85090">
              <a:lnSpc>
                <a:spcPct val="100000"/>
              </a:lnSpc>
            </a:pPr>
            <a:r>
              <a:rPr dirty="0" sz="1050" b="1">
                <a:solidFill>
                  <a:srgbClr val="001F5F"/>
                </a:solidFill>
                <a:latin typeface="Segoe UI"/>
                <a:cs typeface="Segoe UI"/>
              </a:rPr>
              <a:t>Asia </a:t>
            </a:r>
            <a:r>
              <a:rPr dirty="0" sz="1050" spc="5" b="1">
                <a:solidFill>
                  <a:srgbClr val="001F5F"/>
                </a:solidFill>
                <a:latin typeface="Segoe UI"/>
                <a:cs typeface="Segoe UI"/>
              </a:rPr>
              <a:t>&amp;  </a:t>
            </a:r>
            <a:r>
              <a:rPr dirty="0" sz="1050" b="1">
                <a:solidFill>
                  <a:srgbClr val="001F5F"/>
                </a:solidFill>
                <a:latin typeface="Segoe UI"/>
                <a:cs typeface="Segoe UI"/>
              </a:rPr>
              <a:t>Ozea</a:t>
            </a:r>
            <a:r>
              <a:rPr dirty="0" sz="1050" spc="-5" b="1">
                <a:solidFill>
                  <a:srgbClr val="001F5F"/>
                </a:solidFill>
                <a:latin typeface="Segoe UI"/>
                <a:cs typeface="Segoe UI"/>
              </a:rPr>
              <a:t>ni</a:t>
            </a:r>
            <a:r>
              <a:rPr dirty="0" sz="1050" b="1">
                <a:solidFill>
                  <a:srgbClr val="001F5F"/>
                </a:solidFill>
                <a:latin typeface="Segoe UI"/>
                <a:cs typeface="Segoe UI"/>
              </a:rPr>
              <a:t>en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827644" y="3611117"/>
            <a:ext cx="640080" cy="4914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</a:pPr>
            <a:r>
              <a:rPr dirty="0" sz="1050" b="1">
                <a:solidFill>
                  <a:srgbClr val="001F5F"/>
                </a:solidFill>
                <a:latin typeface="Segoe UI"/>
                <a:cs typeface="Segoe UI"/>
              </a:rPr>
              <a:t>Indischer  Sub-  </a:t>
            </a:r>
            <a:r>
              <a:rPr dirty="0" sz="1050" b="1">
                <a:solidFill>
                  <a:srgbClr val="001F5F"/>
                </a:solidFill>
                <a:latin typeface="Segoe UI"/>
                <a:cs typeface="Segoe UI"/>
              </a:rPr>
              <a:t>kon</a:t>
            </a:r>
            <a:r>
              <a:rPr dirty="0" sz="1050" spc="-10" b="1">
                <a:solidFill>
                  <a:srgbClr val="001F5F"/>
                </a:solidFill>
                <a:latin typeface="Segoe UI"/>
                <a:cs typeface="Segoe UI"/>
              </a:rPr>
              <a:t>t</a:t>
            </a:r>
            <a:r>
              <a:rPr dirty="0" sz="1050" spc="-5" b="1">
                <a:solidFill>
                  <a:srgbClr val="001F5F"/>
                </a:solidFill>
                <a:latin typeface="Segoe UI"/>
                <a:cs typeface="Segoe UI"/>
              </a:rPr>
              <a:t>inent</a:t>
            </a:r>
            <a:endParaRPr sz="1050">
              <a:latin typeface="Segoe UI"/>
              <a:cs typeface="Segoe U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705602" y="4479544"/>
            <a:ext cx="644525" cy="828675"/>
          </a:xfrm>
          <a:custGeom>
            <a:avLst/>
            <a:gdLst/>
            <a:ahLst/>
            <a:cxnLst/>
            <a:rect l="l" t="t" r="r" b="b"/>
            <a:pathLst>
              <a:path w="644525" h="828675">
                <a:moveTo>
                  <a:pt x="574548" y="439673"/>
                </a:moveTo>
                <a:lnTo>
                  <a:pt x="2794" y="439673"/>
                </a:lnTo>
                <a:lnTo>
                  <a:pt x="0" y="442594"/>
                </a:lnTo>
                <a:lnTo>
                  <a:pt x="0" y="828674"/>
                </a:lnTo>
                <a:lnTo>
                  <a:pt x="12700" y="828674"/>
                </a:lnTo>
                <a:lnTo>
                  <a:pt x="12700" y="452373"/>
                </a:lnTo>
                <a:lnTo>
                  <a:pt x="6350" y="452373"/>
                </a:lnTo>
                <a:lnTo>
                  <a:pt x="12700" y="446023"/>
                </a:lnTo>
                <a:lnTo>
                  <a:pt x="574548" y="446023"/>
                </a:lnTo>
                <a:lnTo>
                  <a:pt x="574548" y="439673"/>
                </a:lnTo>
                <a:close/>
              </a:path>
              <a:path w="644525" h="828675">
                <a:moveTo>
                  <a:pt x="12700" y="446023"/>
                </a:moveTo>
                <a:lnTo>
                  <a:pt x="6350" y="452373"/>
                </a:lnTo>
                <a:lnTo>
                  <a:pt x="12700" y="452373"/>
                </a:lnTo>
                <a:lnTo>
                  <a:pt x="12700" y="446023"/>
                </a:lnTo>
                <a:close/>
              </a:path>
              <a:path w="644525" h="828675">
                <a:moveTo>
                  <a:pt x="587248" y="439673"/>
                </a:moveTo>
                <a:lnTo>
                  <a:pt x="580898" y="439673"/>
                </a:lnTo>
                <a:lnTo>
                  <a:pt x="574548" y="446023"/>
                </a:lnTo>
                <a:lnTo>
                  <a:pt x="12700" y="446023"/>
                </a:lnTo>
                <a:lnTo>
                  <a:pt x="12700" y="452373"/>
                </a:lnTo>
                <a:lnTo>
                  <a:pt x="584326" y="452373"/>
                </a:lnTo>
                <a:lnTo>
                  <a:pt x="587248" y="449579"/>
                </a:lnTo>
                <a:lnTo>
                  <a:pt x="587248" y="439673"/>
                </a:lnTo>
                <a:close/>
              </a:path>
              <a:path w="644525" h="828675">
                <a:moveTo>
                  <a:pt x="574548" y="125719"/>
                </a:moveTo>
                <a:lnTo>
                  <a:pt x="574548" y="446023"/>
                </a:lnTo>
                <a:lnTo>
                  <a:pt x="580898" y="439673"/>
                </a:lnTo>
                <a:lnTo>
                  <a:pt x="587248" y="439673"/>
                </a:lnTo>
                <a:lnTo>
                  <a:pt x="587248" y="126999"/>
                </a:lnTo>
                <a:lnTo>
                  <a:pt x="580898" y="126999"/>
                </a:lnTo>
                <a:lnTo>
                  <a:pt x="574548" y="125719"/>
                </a:lnTo>
                <a:close/>
              </a:path>
              <a:path w="644525" h="828675">
                <a:moveTo>
                  <a:pt x="587248" y="63499"/>
                </a:moveTo>
                <a:lnTo>
                  <a:pt x="574548" y="63499"/>
                </a:lnTo>
                <a:lnTo>
                  <a:pt x="574548" y="125719"/>
                </a:lnTo>
                <a:lnTo>
                  <a:pt x="580898" y="126999"/>
                </a:lnTo>
                <a:lnTo>
                  <a:pt x="587234" y="125719"/>
                </a:lnTo>
                <a:lnTo>
                  <a:pt x="587248" y="63499"/>
                </a:lnTo>
                <a:close/>
              </a:path>
              <a:path w="644525" h="828675">
                <a:moveTo>
                  <a:pt x="587248" y="125716"/>
                </a:moveTo>
                <a:lnTo>
                  <a:pt x="580898" y="126999"/>
                </a:lnTo>
                <a:lnTo>
                  <a:pt x="587248" y="126999"/>
                </a:lnTo>
                <a:lnTo>
                  <a:pt x="587248" y="125716"/>
                </a:lnTo>
                <a:close/>
              </a:path>
              <a:path w="644525" h="828675">
                <a:moveTo>
                  <a:pt x="580898" y="0"/>
                </a:moveTo>
                <a:lnTo>
                  <a:pt x="556134" y="4992"/>
                </a:lnTo>
                <a:lnTo>
                  <a:pt x="535955" y="18605"/>
                </a:lnTo>
                <a:lnTo>
                  <a:pt x="522372" y="38790"/>
                </a:lnTo>
                <a:lnTo>
                  <a:pt x="517398" y="63499"/>
                </a:lnTo>
                <a:lnTo>
                  <a:pt x="522372" y="88209"/>
                </a:lnTo>
                <a:lnTo>
                  <a:pt x="535955" y="108394"/>
                </a:lnTo>
                <a:lnTo>
                  <a:pt x="556134" y="122007"/>
                </a:lnTo>
                <a:lnTo>
                  <a:pt x="574548" y="125719"/>
                </a:lnTo>
                <a:lnTo>
                  <a:pt x="574548" y="63499"/>
                </a:lnTo>
                <a:lnTo>
                  <a:pt x="644398" y="63499"/>
                </a:lnTo>
                <a:lnTo>
                  <a:pt x="639405" y="38790"/>
                </a:lnTo>
                <a:lnTo>
                  <a:pt x="625792" y="18605"/>
                </a:lnTo>
                <a:lnTo>
                  <a:pt x="605607" y="4992"/>
                </a:lnTo>
                <a:lnTo>
                  <a:pt x="580898" y="0"/>
                </a:lnTo>
                <a:close/>
              </a:path>
              <a:path w="644525" h="828675">
                <a:moveTo>
                  <a:pt x="644398" y="63499"/>
                </a:moveTo>
                <a:lnTo>
                  <a:pt x="587248" y="63499"/>
                </a:lnTo>
                <a:lnTo>
                  <a:pt x="587248" y="125716"/>
                </a:lnTo>
                <a:lnTo>
                  <a:pt x="605607" y="122007"/>
                </a:lnTo>
                <a:lnTo>
                  <a:pt x="625792" y="108394"/>
                </a:lnTo>
                <a:lnTo>
                  <a:pt x="639405" y="88209"/>
                </a:lnTo>
                <a:lnTo>
                  <a:pt x="644398" y="63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7973314" y="4098544"/>
            <a:ext cx="402590" cy="778510"/>
          </a:xfrm>
          <a:custGeom>
            <a:avLst/>
            <a:gdLst/>
            <a:ahLst/>
            <a:cxnLst/>
            <a:rect l="l" t="t" r="r" b="b"/>
            <a:pathLst>
              <a:path w="402590" h="778510">
                <a:moveTo>
                  <a:pt x="332231" y="414527"/>
                </a:moveTo>
                <a:lnTo>
                  <a:pt x="2793" y="414527"/>
                </a:lnTo>
                <a:lnTo>
                  <a:pt x="0" y="417448"/>
                </a:lnTo>
                <a:lnTo>
                  <a:pt x="0" y="778382"/>
                </a:lnTo>
                <a:lnTo>
                  <a:pt x="12700" y="778382"/>
                </a:lnTo>
                <a:lnTo>
                  <a:pt x="12700" y="427227"/>
                </a:lnTo>
                <a:lnTo>
                  <a:pt x="6350" y="427227"/>
                </a:lnTo>
                <a:lnTo>
                  <a:pt x="12700" y="420877"/>
                </a:lnTo>
                <a:lnTo>
                  <a:pt x="332231" y="420877"/>
                </a:lnTo>
                <a:lnTo>
                  <a:pt x="332231" y="414527"/>
                </a:lnTo>
                <a:close/>
              </a:path>
              <a:path w="402590" h="778510">
                <a:moveTo>
                  <a:pt x="12700" y="420877"/>
                </a:moveTo>
                <a:lnTo>
                  <a:pt x="6350" y="427227"/>
                </a:lnTo>
                <a:lnTo>
                  <a:pt x="12700" y="427227"/>
                </a:lnTo>
                <a:lnTo>
                  <a:pt x="12700" y="420877"/>
                </a:lnTo>
                <a:close/>
              </a:path>
              <a:path w="402590" h="778510">
                <a:moveTo>
                  <a:pt x="344931" y="414527"/>
                </a:moveTo>
                <a:lnTo>
                  <a:pt x="338581" y="414527"/>
                </a:lnTo>
                <a:lnTo>
                  <a:pt x="332231" y="420877"/>
                </a:lnTo>
                <a:lnTo>
                  <a:pt x="12700" y="420877"/>
                </a:lnTo>
                <a:lnTo>
                  <a:pt x="12700" y="427227"/>
                </a:lnTo>
                <a:lnTo>
                  <a:pt x="342010" y="427227"/>
                </a:lnTo>
                <a:lnTo>
                  <a:pt x="344931" y="424433"/>
                </a:lnTo>
                <a:lnTo>
                  <a:pt x="344931" y="414527"/>
                </a:lnTo>
                <a:close/>
              </a:path>
              <a:path w="402590" h="778510">
                <a:moveTo>
                  <a:pt x="332231" y="125719"/>
                </a:moveTo>
                <a:lnTo>
                  <a:pt x="332231" y="420877"/>
                </a:lnTo>
                <a:lnTo>
                  <a:pt x="338581" y="414527"/>
                </a:lnTo>
                <a:lnTo>
                  <a:pt x="344931" y="414527"/>
                </a:lnTo>
                <a:lnTo>
                  <a:pt x="344931" y="126999"/>
                </a:lnTo>
                <a:lnTo>
                  <a:pt x="338581" y="126999"/>
                </a:lnTo>
                <a:lnTo>
                  <a:pt x="332231" y="125719"/>
                </a:lnTo>
                <a:close/>
              </a:path>
              <a:path w="402590" h="778510">
                <a:moveTo>
                  <a:pt x="344931" y="63499"/>
                </a:moveTo>
                <a:lnTo>
                  <a:pt x="332231" y="63499"/>
                </a:lnTo>
                <a:lnTo>
                  <a:pt x="332231" y="125719"/>
                </a:lnTo>
                <a:lnTo>
                  <a:pt x="338581" y="126999"/>
                </a:lnTo>
                <a:lnTo>
                  <a:pt x="344918" y="125719"/>
                </a:lnTo>
                <a:lnTo>
                  <a:pt x="344931" y="63499"/>
                </a:lnTo>
                <a:close/>
              </a:path>
              <a:path w="402590" h="778510">
                <a:moveTo>
                  <a:pt x="344931" y="125716"/>
                </a:moveTo>
                <a:lnTo>
                  <a:pt x="338581" y="126999"/>
                </a:lnTo>
                <a:lnTo>
                  <a:pt x="344931" y="126999"/>
                </a:lnTo>
                <a:lnTo>
                  <a:pt x="344931" y="125716"/>
                </a:lnTo>
                <a:close/>
              </a:path>
              <a:path w="402590" h="778510">
                <a:moveTo>
                  <a:pt x="338581" y="0"/>
                </a:moveTo>
                <a:lnTo>
                  <a:pt x="313818" y="4992"/>
                </a:lnTo>
                <a:lnTo>
                  <a:pt x="293639" y="18605"/>
                </a:lnTo>
                <a:lnTo>
                  <a:pt x="280056" y="38790"/>
                </a:lnTo>
                <a:lnTo>
                  <a:pt x="275081" y="63499"/>
                </a:lnTo>
                <a:lnTo>
                  <a:pt x="280056" y="88209"/>
                </a:lnTo>
                <a:lnTo>
                  <a:pt x="293639" y="108394"/>
                </a:lnTo>
                <a:lnTo>
                  <a:pt x="313818" y="122007"/>
                </a:lnTo>
                <a:lnTo>
                  <a:pt x="332231" y="125719"/>
                </a:lnTo>
                <a:lnTo>
                  <a:pt x="332231" y="63499"/>
                </a:lnTo>
                <a:lnTo>
                  <a:pt x="402081" y="63499"/>
                </a:lnTo>
                <a:lnTo>
                  <a:pt x="397089" y="38790"/>
                </a:lnTo>
                <a:lnTo>
                  <a:pt x="383476" y="18605"/>
                </a:lnTo>
                <a:lnTo>
                  <a:pt x="363291" y="4992"/>
                </a:lnTo>
                <a:lnTo>
                  <a:pt x="338581" y="0"/>
                </a:lnTo>
                <a:close/>
              </a:path>
              <a:path w="402590" h="778510">
                <a:moveTo>
                  <a:pt x="402081" y="63499"/>
                </a:moveTo>
                <a:lnTo>
                  <a:pt x="344931" y="63499"/>
                </a:lnTo>
                <a:lnTo>
                  <a:pt x="344931" y="125716"/>
                </a:lnTo>
                <a:lnTo>
                  <a:pt x="363291" y="122007"/>
                </a:lnTo>
                <a:lnTo>
                  <a:pt x="383476" y="108394"/>
                </a:lnTo>
                <a:lnTo>
                  <a:pt x="397089" y="88209"/>
                </a:lnTo>
                <a:lnTo>
                  <a:pt x="402081" y="63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8665209" y="4759959"/>
            <a:ext cx="650875" cy="1062355"/>
          </a:xfrm>
          <a:custGeom>
            <a:avLst/>
            <a:gdLst/>
            <a:ahLst/>
            <a:cxnLst/>
            <a:rect l="l" t="t" r="r" b="b"/>
            <a:pathLst>
              <a:path w="650875" h="1062354">
                <a:moveTo>
                  <a:pt x="580771" y="556386"/>
                </a:moveTo>
                <a:lnTo>
                  <a:pt x="2794" y="556386"/>
                </a:lnTo>
                <a:lnTo>
                  <a:pt x="0" y="559307"/>
                </a:lnTo>
                <a:lnTo>
                  <a:pt x="0" y="1062050"/>
                </a:lnTo>
                <a:lnTo>
                  <a:pt x="12700" y="1062050"/>
                </a:lnTo>
                <a:lnTo>
                  <a:pt x="12700" y="569086"/>
                </a:lnTo>
                <a:lnTo>
                  <a:pt x="6350" y="569086"/>
                </a:lnTo>
                <a:lnTo>
                  <a:pt x="12700" y="562736"/>
                </a:lnTo>
                <a:lnTo>
                  <a:pt x="580771" y="562736"/>
                </a:lnTo>
                <a:lnTo>
                  <a:pt x="580771" y="556386"/>
                </a:lnTo>
                <a:close/>
              </a:path>
              <a:path w="650875" h="1062354">
                <a:moveTo>
                  <a:pt x="12700" y="562736"/>
                </a:moveTo>
                <a:lnTo>
                  <a:pt x="6350" y="569086"/>
                </a:lnTo>
                <a:lnTo>
                  <a:pt x="12700" y="569086"/>
                </a:lnTo>
                <a:lnTo>
                  <a:pt x="12700" y="562736"/>
                </a:lnTo>
                <a:close/>
              </a:path>
              <a:path w="650875" h="1062354">
                <a:moveTo>
                  <a:pt x="593471" y="556386"/>
                </a:moveTo>
                <a:lnTo>
                  <a:pt x="587121" y="556386"/>
                </a:lnTo>
                <a:lnTo>
                  <a:pt x="580771" y="562736"/>
                </a:lnTo>
                <a:lnTo>
                  <a:pt x="12700" y="562736"/>
                </a:lnTo>
                <a:lnTo>
                  <a:pt x="12700" y="569086"/>
                </a:lnTo>
                <a:lnTo>
                  <a:pt x="590550" y="569086"/>
                </a:lnTo>
                <a:lnTo>
                  <a:pt x="593471" y="566292"/>
                </a:lnTo>
                <a:lnTo>
                  <a:pt x="593471" y="556386"/>
                </a:lnTo>
                <a:close/>
              </a:path>
              <a:path w="650875" h="1062354">
                <a:moveTo>
                  <a:pt x="580771" y="125716"/>
                </a:moveTo>
                <a:lnTo>
                  <a:pt x="580771" y="562736"/>
                </a:lnTo>
                <a:lnTo>
                  <a:pt x="587121" y="556386"/>
                </a:lnTo>
                <a:lnTo>
                  <a:pt x="593471" y="556386"/>
                </a:lnTo>
                <a:lnTo>
                  <a:pt x="593471" y="127000"/>
                </a:lnTo>
                <a:lnTo>
                  <a:pt x="587121" y="127000"/>
                </a:lnTo>
                <a:lnTo>
                  <a:pt x="580771" y="125716"/>
                </a:lnTo>
                <a:close/>
              </a:path>
              <a:path w="650875" h="1062354">
                <a:moveTo>
                  <a:pt x="593471" y="63500"/>
                </a:moveTo>
                <a:lnTo>
                  <a:pt x="580771" y="63500"/>
                </a:lnTo>
                <a:lnTo>
                  <a:pt x="580771" y="125716"/>
                </a:lnTo>
                <a:lnTo>
                  <a:pt x="587121" y="127000"/>
                </a:lnTo>
                <a:lnTo>
                  <a:pt x="593471" y="125716"/>
                </a:lnTo>
                <a:lnTo>
                  <a:pt x="593471" y="63500"/>
                </a:lnTo>
                <a:close/>
              </a:path>
              <a:path w="650875" h="1062354">
                <a:moveTo>
                  <a:pt x="593471" y="125716"/>
                </a:moveTo>
                <a:lnTo>
                  <a:pt x="587121" y="127000"/>
                </a:lnTo>
                <a:lnTo>
                  <a:pt x="593471" y="127000"/>
                </a:lnTo>
                <a:lnTo>
                  <a:pt x="593471" y="125716"/>
                </a:lnTo>
                <a:close/>
              </a:path>
              <a:path w="650875" h="1062354">
                <a:moveTo>
                  <a:pt x="587121" y="0"/>
                </a:moveTo>
                <a:lnTo>
                  <a:pt x="562411" y="4992"/>
                </a:lnTo>
                <a:lnTo>
                  <a:pt x="542226" y="18605"/>
                </a:lnTo>
                <a:lnTo>
                  <a:pt x="528613" y="38790"/>
                </a:lnTo>
                <a:lnTo>
                  <a:pt x="523621" y="63500"/>
                </a:lnTo>
                <a:lnTo>
                  <a:pt x="528613" y="88209"/>
                </a:lnTo>
                <a:lnTo>
                  <a:pt x="542226" y="108394"/>
                </a:lnTo>
                <a:lnTo>
                  <a:pt x="562411" y="122007"/>
                </a:lnTo>
                <a:lnTo>
                  <a:pt x="580771" y="125716"/>
                </a:lnTo>
                <a:lnTo>
                  <a:pt x="580771" y="63500"/>
                </a:lnTo>
                <a:lnTo>
                  <a:pt x="650621" y="63500"/>
                </a:lnTo>
                <a:lnTo>
                  <a:pt x="645628" y="38790"/>
                </a:lnTo>
                <a:lnTo>
                  <a:pt x="632015" y="18605"/>
                </a:lnTo>
                <a:lnTo>
                  <a:pt x="611830" y="4992"/>
                </a:lnTo>
                <a:lnTo>
                  <a:pt x="587121" y="0"/>
                </a:lnTo>
                <a:close/>
              </a:path>
              <a:path w="650875" h="1062354">
                <a:moveTo>
                  <a:pt x="650621" y="63500"/>
                </a:moveTo>
                <a:lnTo>
                  <a:pt x="593471" y="63500"/>
                </a:lnTo>
                <a:lnTo>
                  <a:pt x="593471" y="125716"/>
                </a:lnTo>
                <a:lnTo>
                  <a:pt x="611830" y="122007"/>
                </a:lnTo>
                <a:lnTo>
                  <a:pt x="632015" y="108394"/>
                </a:lnTo>
                <a:lnTo>
                  <a:pt x="645628" y="88209"/>
                </a:lnTo>
                <a:lnTo>
                  <a:pt x="650621" y="63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450831" y="3752596"/>
            <a:ext cx="817880" cy="259079"/>
          </a:xfrm>
          <a:custGeom>
            <a:avLst/>
            <a:gdLst/>
            <a:ahLst/>
            <a:cxnLst/>
            <a:rect l="l" t="t" r="r" b="b"/>
            <a:pathLst>
              <a:path w="817879" h="259079">
                <a:moveTo>
                  <a:pt x="434213" y="63499"/>
                </a:moveTo>
                <a:lnTo>
                  <a:pt x="434213" y="255904"/>
                </a:lnTo>
                <a:lnTo>
                  <a:pt x="437134" y="258698"/>
                </a:lnTo>
                <a:lnTo>
                  <a:pt x="817752" y="258698"/>
                </a:lnTo>
                <a:lnTo>
                  <a:pt x="817752" y="252348"/>
                </a:lnTo>
                <a:lnTo>
                  <a:pt x="446913" y="252348"/>
                </a:lnTo>
                <a:lnTo>
                  <a:pt x="440563" y="245998"/>
                </a:lnTo>
                <a:lnTo>
                  <a:pt x="446913" y="245998"/>
                </a:lnTo>
                <a:lnTo>
                  <a:pt x="446913" y="69849"/>
                </a:lnTo>
                <a:lnTo>
                  <a:pt x="440563" y="69849"/>
                </a:lnTo>
                <a:lnTo>
                  <a:pt x="434213" y="63499"/>
                </a:lnTo>
                <a:close/>
              </a:path>
              <a:path w="817879" h="259079">
                <a:moveTo>
                  <a:pt x="446913" y="245998"/>
                </a:moveTo>
                <a:lnTo>
                  <a:pt x="440563" y="245998"/>
                </a:lnTo>
                <a:lnTo>
                  <a:pt x="446913" y="252348"/>
                </a:lnTo>
                <a:lnTo>
                  <a:pt x="446913" y="245998"/>
                </a:lnTo>
                <a:close/>
              </a:path>
              <a:path w="817879" h="259079">
                <a:moveTo>
                  <a:pt x="817752" y="245998"/>
                </a:moveTo>
                <a:lnTo>
                  <a:pt x="446913" y="245998"/>
                </a:lnTo>
                <a:lnTo>
                  <a:pt x="446913" y="252348"/>
                </a:lnTo>
                <a:lnTo>
                  <a:pt x="817752" y="252348"/>
                </a:lnTo>
                <a:lnTo>
                  <a:pt x="817752" y="245998"/>
                </a:lnTo>
                <a:close/>
              </a:path>
              <a:path w="817879" h="259079">
                <a:moveTo>
                  <a:pt x="63500" y="0"/>
                </a:moveTo>
                <a:lnTo>
                  <a:pt x="38790" y="4992"/>
                </a:lnTo>
                <a:lnTo>
                  <a:pt x="18605" y="18605"/>
                </a:lnTo>
                <a:lnTo>
                  <a:pt x="4992" y="38790"/>
                </a:lnTo>
                <a:lnTo>
                  <a:pt x="0" y="63499"/>
                </a:lnTo>
                <a:lnTo>
                  <a:pt x="4992" y="88209"/>
                </a:lnTo>
                <a:lnTo>
                  <a:pt x="18605" y="108394"/>
                </a:lnTo>
                <a:lnTo>
                  <a:pt x="38790" y="122007"/>
                </a:lnTo>
                <a:lnTo>
                  <a:pt x="63500" y="126999"/>
                </a:lnTo>
                <a:lnTo>
                  <a:pt x="88209" y="122007"/>
                </a:lnTo>
                <a:lnTo>
                  <a:pt x="108394" y="108394"/>
                </a:lnTo>
                <a:lnTo>
                  <a:pt x="122007" y="88209"/>
                </a:lnTo>
                <a:lnTo>
                  <a:pt x="125716" y="69849"/>
                </a:lnTo>
                <a:lnTo>
                  <a:pt x="63500" y="69849"/>
                </a:lnTo>
                <a:lnTo>
                  <a:pt x="63500" y="57149"/>
                </a:lnTo>
                <a:lnTo>
                  <a:pt x="125716" y="57149"/>
                </a:lnTo>
                <a:lnTo>
                  <a:pt x="122007" y="38790"/>
                </a:lnTo>
                <a:lnTo>
                  <a:pt x="108394" y="18605"/>
                </a:lnTo>
                <a:lnTo>
                  <a:pt x="88209" y="4992"/>
                </a:lnTo>
                <a:lnTo>
                  <a:pt x="63500" y="0"/>
                </a:lnTo>
                <a:close/>
              </a:path>
              <a:path w="817879" h="259079">
                <a:moveTo>
                  <a:pt x="125716" y="57149"/>
                </a:moveTo>
                <a:lnTo>
                  <a:pt x="63500" y="57149"/>
                </a:lnTo>
                <a:lnTo>
                  <a:pt x="63500" y="69849"/>
                </a:lnTo>
                <a:lnTo>
                  <a:pt x="125716" y="69849"/>
                </a:lnTo>
                <a:lnTo>
                  <a:pt x="127000" y="63499"/>
                </a:lnTo>
                <a:lnTo>
                  <a:pt x="125716" y="57149"/>
                </a:lnTo>
                <a:close/>
              </a:path>
              <a:path w="817879" h="259079">
                <a:moveTo>
                  <a:pt x="444119" y="57149"/>
                </a:moveTo>
                <a:lnTo>
                  <a:pt x="125716" y="57149"/>
                </a:lnTo>
                <a:lnTo>
                  <a:pt x="127000" y="63499"/>
                </a:lnTo>
                <a:lnTo>
                  <a:pt x="125716" y="69849"/>
                </a:lnTo>
                <a:lnTo>
                  <a:pt x="434213" y="69849"/>
                </a:lnTo>
                <a:lnTo>
                  <a:pt x="434213" y="63499"/>
                </a:lnTo>
                <a:lnTo>
                  <a:pt x="446913" y="63499"/>
                </a:lnTo>
                <a:lnTo>
                  <a:pt x="446913" y="59943"/>
                </a:lnTo>
                <a:lnTo>
                  <a:pt x="444119" y="57149"/>
                </a:lnTo>
                <a:close/>
              </a:path>
              <a:path w="817879" h="259079">
                <a:moveTo>
                  <a:pt x="446913" y="63499"/>
                </a:moveTo>
                <a:lnTo>
                  <a:pt x="434213" y="63499"/>
                </a:lnTo>
                <a:lnTo>
                  <a:pt x="440563" y="69849"/>
                </a:lnTo>
                <a:lnTo>
                  <a:pt x="446913" y="69849"/>
                </a:lnTo>
                <a:lnTo>
                  <a:pt x="446913" y="634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5375909" y="5350509"/>
            <a:ext cx="755650" cy="4387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&lt; 120</a:t>
            </a:r>
            <a:r>
              <a:rPr dirty="0" sz="1600" spc="-85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T</a:t>
            </a:r>
            <a:endParaRPr sz="1600">
              <a:latin typeface="Segoe UI"/>
              <a:cs typeface="Segoe UI"/>
            </a:endParaRPr>
          </a:p>
          <a:p>
            <a:pPr marL="5334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001F5F"/>
                </a:solidFill>
                <a:latin typeface="Segoe UI"/>
                <a:cs typeface="Segoe UI"/>
              </a:rPr>
              <a:t>Mitglieder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699375" y="4920488"/>
            <a:ext cx="755650" cy="4387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&lt; 130</a:t>
            </a:r>
            <a:r>
              <a:rPr dirty="0" sz="1600" spc="-85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T</a:t>
            </a:r>
            <a:endParaRPr sz="1600">
              <a:latin typeface="Segoe UI"/>
              <a:cs typeface="Segoe UI"/>
            </a:endParaRPr>
          </a:p>
          <a:p>
            <a:pPr marL="53340">
              <a:lnSpc>
                <a:spcPct val="100000"/>
              </a:lnSpc>
              <a:spcBef>
                <a:spcPts val="5"/>
              </a:spcBef>
            </a:pPr>
            <a:r>
              <a:rPr dirty="0" sz="1200" spc="-5">
                <a:solidFill>
                  <a:srgbClr val="001F5F"/>
                </a:solidFill>
                <a:latin typeface="Segoe UI"/>
                <a:cs typeface="Segoe UI"/>
              </a:rPr>
              <a:t>Mitglieder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358378" y="5863132"/>
            <a:ext cx="843915" cy="469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001F5F"/>
                </a:solidFill>
                <a:latin typeface="Segoe UI"/>
                <a:cs typeface="Segoe UI"/>
              </a:rPr>
              <a:t>&lt; </a:t>
            </a:r>
            <a:r>
              <a:rPr dirty="0" sz="1800" spc="-5" b="1">
                <a:solidFill>
                  <a:srgbClr val="001F5F"/>
                </a:solidFill>
                <a:latin typeface="Segoe UI"/>
                <a:cs typeface="Segoe UI"/>
              </a:rPr>
              <a:t>300</a:t>
            </a:r>
            <a:r>
              <a:rPr dirty="0" sz="1800" spc="-85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001F5F"/>
                </a:solidFill>
                <a:latin typeface="Segoe UI"/>
                <a:cs typeface="Segoe UI"/>
              </a:rPr>
              <a:t>T</a:t>
            </a:r>
            <a:endParaRPr sz="1800">
              <a:latin typeface="Segoe UI"/>
              <a:cs typeface="Segoe UI"/>
            </a:endParaRPr>
          </a:p>
          <a:p>
            <a:pPr marL="53340">
              <a:lnSpc>
                <a:spcPct val="100000"/>
              </a:lnSpc>
              <a:spcBef>
                <a:spcPts val="10"/>
              </a:spcBef>
            </a:pPr>
            <a:r>
              <a:rPr dirty="0" sz="1200" spc="-5">
                <a:solidFill>
                  <a:srgbClr val="001F5F"/>
                </a:solidFill>
                <a:latin typeface="Segoe UI"/>
                <a:cs typeface="Segoe UI"/>
              </a:rPr>
              <a:t>Mitglieder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300843" y="3712209"/>
            <a:ext cx="755650" cy="4387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&lt; 1</a:t>
            </a:r>
            <a:r>
              <a:rPr dirty="0" sz="1600" spc="-90" b="1">
                <a:solidFill>
                  <a:srgbClr val="001F5F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001F5F"/>
                </a:solidFill>
                <a:latin typeface="Segoe UI"/>
                <a:cs typeface="Segoe UI"/>
              </a:rPr>
              <a:t>M</a:t>
            </a:r>
            <a:endParaRPr sz="1600">
              <a:latin typeface="Segoe UI"/>
              <a:cs typeface="Segoe UI"/>
            </a:endParaRPr>
          </a:p>
          <a:p>
            <a:pPr marL="53340">
              <a:lnSpc>
                <a:spcPct val="100000"/>
              </a:lnSpc>
            </a:pPr>
            <a:r>
              <a:rPr dirty="0" sz="1200" spc="-5">
                <a:solidFill>
                  <a:srgbClr val="001F5F"/>
                </a:solidFill>
                <a:latin typeface="Segoe UI"/>
                <a:cs typeface="Segoe UI"/>
              </a:rPr>
              <a:t>Mitglieder</a:t>
            </a:r>
            <a:endParaRPr sz="12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184647" y="2915411"/>
            <a:ext cx="2980944" cy="29794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37988" y="2930651"/>
            <a:ext cx="2879090" cy="2877820"/>
          </a:xfrm>
          <a:custGeom>
            <a:avLst/>
            <a:gdLst/>
            <a:ahLst/>
            <a:cxnLst/>
            <a:rect l="l" t="t" r="r" b="b"/>
            <a:pathLst>
              <a:path w="2879090" h="2877820">
                <a:moveTo>
                  <a:pt x="1439417" y="0"/>
                </a:moveTo>
                <a:lnTo>
                  <a:pt x="1390935" y="800"/>
                </a:lnTo>
                <a:lnTo>
                  <a:pt x="1342854" y="3185"/>
                </a:lnTo>
                <a:lnTo>
                  <a:pt x="1295201" y="7130"/>
                </a:lnTo>
                <a:lnTo>
                  <a:pt x="1247999" y="12608"/>
                </a:lnTo>
                <a:lnTo>
                  <a:pt x="1201274" y="19596"/>
                </a:lnTo>
                <a:lnTo>
                  <a:pt x="1155051" y="28067"/>
                </a:lnTo>
                <a:lnTo>
                  <a:pt x="1109356" y="37997"/>
                </a:lnTo>
                <a:lnTo>
                  <a:pt x="1064214" y="49361"/>
                </a:lnTo>
                <a:lnTo>
                  <a:pt x="1019649" y="62132"/>
                </a:lnTo>
                <a:lnTo>
                  <a:pt x="975687" y="76287"/>
                </a:lnTo>
                <a:lnTo>
                  <a:pt x="932354" y="91799"/>
                </a:lnTo>
                <a:lnTo>
                  <a:pt x="889674" y="108645"/>
                </a:lnTo>
                <a:lnTo>
                  <a:pt x="847673" y="126797"/>
                </a:lnTo>
                <a:lnTo>
                  <a:pt x="806375" y="146232"/>
                </a:lnTo>
                <a:lnTo>
                  <a:pt x="765807" y="166925"/>
                </a:lnTo>
                <a:lnTo>
                  <a:pt x="725992" y="188849"/>
                </a:lnTo>
                <a:lnTo>
                  <a:pt x="686957" y="211980"/>
                </a:lnTo>
                <a:lnTo>
                  <a:pt x="648727" y="236292"/>
                </a:lnTo>
                <a:lnTo>
                  <a:pt x="611326" y="261761"/>
                </a:lnTo>
                <a:lnTo>
                  <a:pt x="574779" y="288361"/>
                </a:lnTo>
                <a:lnTo>
                  <a:pt x="539113" y="316067"/>
                </a:lnTo>
                <a:lnTo>
                  <a:pt x="504353" y="344854"/>
                </a:lnTo>
                <a:lnTo>
                  <a:pt x="470522" y="374697"/>
                </a:lnTo>
                <a:lnTo>
                  <a:pt x="437647" y="405570"/>
                </a:lnTo>
                <a:lnTo>
                  <a:pt x="405753" y="437449"/>
                </a:lnTo>
                <a:lnTo>
                  <a:pt x="374865" y="470308"/>
                </a:lnTo>
                <a:lnTo>
                  <a:pt x="345008" y="504121"/>
                </a:lnTo>
                <a:lnTo>
                  <a:pt x="316207" y="538865"/>
                </a:lnTo>
                <a:lnTo>
                  <a:pt x="288488" y="574513"/>
                </a:lnTo>
                <a:lnTo>
                  <a:pt x="261876" y="611040"/>
                </a:lnTo>
                <a:lnTo>
                  <a:pt x="236395" y="648422"/>
                </a:lnTo>
                <a:lnTo>
                  <a:pt x="212071" y="686632"/>
                </a:lnTo>
                <a:lnTo>
                  <a:pt x="188930" y="725647"/>
                </a:lnTo>
                <a:lnTo>
                  <a:pt x="166996" y="765440"/>
                </a:lnTo>
                <a:lnTo>
                  <a:pt x="146295" y="805987"/>
                </a:lnTo>
                <a:lnTo>
                  <a:pt x="126851" y="847262"/>
                </a:lnTo>
                <a:lnTo>
                  <a:pt x="108690" y="889240"/>
                </a:lnTo>
                <a:lnTo>
                  <a:pt x="91838" y="931896"/>
                </a:lnTo>
                <a:lnTo>
                  <a:pt x="76319" y="975205"/>
                </a:lnTo>
                <a:lnTo>
                  <a:pt x="62158" y="1019141"/>
                </a:lnTo>
                <a:lnTo>
                  <a:pt x="49381" y="1063680"/>
                </a:lnTo>
                <a:lnTo>
                  <a:pt x="38013" y="1108796"/>
                </a:lnTo>
                <a:lnTo>
                  <a:pt x="28079" y="1154464"/>
                </a:lnTo>
                <a:lnTo>
                  <a:pt x="19604" y="1200659"/>
                </a:lnTo>
                <a:lnTo>
                  <a:pt x="12613" y="1247356"/>
                </a:lnTo>
                <a:lnTo>
                  <a:pt x="7133" y="1294529"/>
                </a:lnTo>
                <a:lnTo>
                  <a:pt x="3187" y="1342153"/>
                </a:lnTo>
                <a:lnTo>
                  <a:pt x="800" y="1390204"/>
                </a:lnTo>
                <a:lnTo>
                  <a:pt x="0" y="1438656"/>
                </a:lnTo>
                <a:lnTo>
                  <a:pt x="800" y="1487107"/>
                </a:lnTo>
                <a:lnTo>
                  <a:pt x="3187" y="1535158"/>
                </a:lnTo>
                <a:lnTo>
                  <a:pt x="7133" y="1582782"/>
                </a:lnTo>
                <a:lnTo>
                  <a:pt x="12613" y="1629955"/>
                </a:lnTo>
                <a:lnTo>
                  <a:pt x="19604" y="1676652"/>
                </a:lnTo>
                <a:lnTo>
                  <a:pt x="28079" y="1722847"/>
                </a:lnTo>
                <a:lnTo>
                  <a:pt x="38013" y="1768515"/>
                </a:lnTo>
                <a:lnTo>
                  <a:pt x="49381" y="1813631"/>
                </a:lnTo>
                <a:lnTo>
                  <a:pt x="62158" y="1858170"/>
                </a:lnTo>
                <a:lnTo>
                  <a:pt x="76319" y="1902106"/>
                </a:lnTo>
                <a:lnTo>
                  <a:pt x="91838" y="1945415"/>
                </a:lnTo>
                <a:lnTo>
                  <a:pt x="108690" y="1988071"/>
                </a:lnTo>
                <a:lnTo>
                  <a:pt x="126851" y="2030049"/>
                </a:lnTo>
                <a:lnTo>
                  <a:pt x="146295" y="2071324"/>
                </a:lnTo>
                <a:lnTo>
                  <a:pt x="166996" y="2111871"/>
                </a:lnTo>
                <a:lnTo>
                  <a:pt x="188930" y="2151664"/>
                </a:lnTo>
                <a:lnTo>
                  <a:pt x="212071" y="2190679"/>
                </a:lnTo>
                <a:lnTo>
                  <a:pt x="236395" y="2228889"/>
                </a:lnTo>
                <a:lnTo>
                  <a:pt x="261876" y="2266271"/>
                </a:lnTo>
                <a:lnTo>
                  <a:pt x="288488" y="2302798"/>
                </a:lnTo>
                <a:lnTo>
                  <a:pt x="316207" y="2338446"/>
                </a:lnTo>
                <a:lnTo>
                  <a:pt x="345008" y="2373190"/>
                </a:lnTo>
                <a:lnTo>
                  <a:pt x="374865" y="2407003"/>
                </a:lnTo>
                <a:lnTo>
                  <a:pt x="405753" y="2439862"/>
                </a:lnTo>
                <a:lnTo>
                  <a:pt x="437647" y="2471741"/>
                </a:lnTo>
                <a:lnTo>
                  <a:pt x="470522" y="2502614"/>
                </a:lnTo>
                <a:lnTo>
                  <a:pt x="504353" y="2532457"/>
                </a:lnTo>
                <a:lnTo>
                  <a:pt x="539113" y="2561244"/>
                </a:lnTo>
                <a:lnTo>
                  <a:pt x="574779" y="2588950"/>
                </a:lnTo>
                <a:lnTo>
                  <a:pt x="611326" y="2615550"/>
                </a:lnTo>
                <a:lnTo>
                  <a:pt x="648727" y="2641019"/>
                </a:lnTo>
                <a:lnTo>
                  <a:pt x="686957" y="2665331"/>
                </a:lnTo>
                <a:lnTo>
                  <a:pt x="725992" y="2688462"/>
                </a:lnTo>
                <a:lnTo>
                  <a:pt x="765807" y="2710386"/>
                </a:lnTo>
                <a:lnTo>
                  <a:pt x="806375" y="2731079"/>
                </a:lnTo>
                <a:lnTo>
                  <a:pt x="847673" y="2750514"/>
                </a:lnTo>
                <a:lnTo>
                  <a:pt x="889674" y="2768666"/>
                </a:lnTo>
                <a:lnTo>
                  <a:pt x="932354" y="2785512"/>
                </a:lnTo>
                <a:lnTo>
                  <a:pt x="975687" y="2801024"/>
                </a:lnTo>
                <a:lnTo>
                  <a:pt x="1019649" y="2815179"/>
                </a:lnTo>
                <a:lnTo>
                  <a:pt x="1064214" y="2827950"/>
                </a:lnTo>
                <a:lnTo>
                  <a:pt x="1109356" y="2839314"/>
                </a:lnTo>
                <a:lnTo>
                  <a:pt x="1155051" y="2849244"/>
                </a:lnTo>
                <a:lnTo>
                  <a:pt x="1201274" y="2857715"/>
                </a:lnTo>
                <a:lnTo>
                  <a:pt x="1247999" y="2864703"/>
                </a:lnTo>
                <a:lnTo>
                  <a:pt x="1295201" y="2870181"/>
                </a:lnTo>
                <a:lnTo>
                  <a:pt x="1342854" y="2874126"/>
                </a:lnTo>
                <a:lnTo>
                  <a:pt x="1390935" y="2876511"/>
                </a:lnTo>
                <a:lnTo>
                  <a:pt x="1439417" y="2877312"/>
                </a:lnTo>
                <a:lnTo>
                  <a:pt x="1487900" y="2876511"/>
                </a:lnTo>
                <a:lnTo>
                  <a:pt x="1535981" y="2874126"/>
                </a:lnTo>
                <a:lnTo>
                  <a:pt x="1583634" y="2870181"/>
                </a:lnTo>
                <a:lnTo>
                  <a:pt x="1630836" y="2864703"/>
                </a:lnTo>
                <a:lnTo>
                  <a:pt x="1677561" y="2857715"/>
                </a:lnTo>
                <a:lnTo>
                  <a:pt x="1723784" y="2849244"/>
                </a:lnTo>
                <a:lnTo>
                  <a:pt x="1769479" y="2839314"/>
                </a:lnTo>
                <a:lnTo>
                  <a:pt x="1814621" y="2827950"/>
                </a:lnTo>
                <a:lnTo>
                  <a:pt x="1859186" y="2815179"/>
                </a:lnTo>
                <a:lnTo>
                  <a:pt x="1903148" y="2801024"/>
                </a:lnTo>
                <a:lnTo>
                  <a:pt x="1946481" y="2785512"/>
                </a:lnTo>
                <a:lnTo>
                  <a:pt x="1989161" y="2768666"/>
                </a:lnTo>
                <a:lnTo>
                  <a:pt x="2031162" y="2750514"/>
                </a:lnTo>
                <a:lnTo>
                  <a:pt x="2072460" y="2731079"/>
                </a:lnTo>
                <a:lnTo>
                  <a:pt x="2113028" y="2710386"/>
                </a:lnTo>
                <a:lnTo>
                  <a:pt x="2152843" y="2688462"/>
                </a:lnTo>
                <a:lnTo>
                  <a:pt x="2191878" y="2665331"/>
                </a:lnTo>
                <a:lnTo>
                  <a:pt x="2230108" y="2641019"/>
                </a:lnTo>
                <a:lnTo>
                  <a:pt x="2267509" y="2615550"/>
                </a:lnTo>
                <a:lnTo>
                  <a:pt x="2304056" y="2588950"/>
                </a:lnTo>
                <a:lnTo>
                  <a:pt x="2339722" y="2561244"/>
                </a:lnTo>
                <a:lnTo>
                  <a:pt x="2374482" y="2532457"/>
                </a:lnTo>
                <a:lnTo>
                  <a:pt x="2408313" y="2502614"/>
                </a:lnTo>
                <a:lnTo>
                  <a:pt x="2441188" y="2471741"/>
                </a:lnTo>
                <a:lnTo>
                  <a:pt x="2473082" y="2439862"/>
                </a:lnTo>
                <a:lnTo>
                  <a:pt x="2503970" y="2407003"/>
                </a:lnTo>
                <a:lnTo>
                  <a:pt x="2533827" y="2373190"/>
                </a:lnTo>
                <a:lnTo>
                  <a:pt x="2562628" y="2338446"/>
                </a:lnTo>
                <a:lnTo>
                  <a:pt x="2590347" y="2302798"/>
                </a:lnTo>
                <a:lnTo>
                  <a:pt x="2616959" y="2266271"/>
                </a:lnTo>
                <a:lnTo>
                  <a:pt x="2642440" y="2228889"/>
                </a:lnTo>
                <a:lnTo>
                  <a:pt x="2666764" y="2190679"/>
                </a:lnTo>
                <a:lnTo>
                  <a:pt x="2689905" y="2151664"/>
                </a:lnTo>
                <a:lnTo>
                  <a:pt x="2711839" y="2111871"/>
                </a:lnTo>
                <a:lnTo>
                  <a:pt x="2732540" y="2071324"/>
                </a:lnTo>
                <a:lnTo>
                  <a:pt x="2751984" y="2030049"/>
                </a:lnTo>
                <a:lnTo>
                  <a:pt x="2770145" y="1988071"/>
                </a:lnTo>
                <a:lnTo>
                  <a:pt x="2786997" y="1945415"/>
                </a:lnTo>
                <a:lnTo>
                  <a:pt x="2802516" y="1902106"/>
                </a:lnTo>
                <a:lnTo>
                  <a:pt x="2816677" y="1858170"/>
                </a:lnTo>
                <a:lnTo>
                  <a:pt x="2829454" y="1813631"/>
                </a:lnTo>
                <a:lnTo>
                  <a:pt x="2840822" y="1768515"/>
                </a:lnTo>
                <a:lnTo>
                  <a:pt x="2850756" y="1722847"/>
                </a:lnTo>
                <a:lnTo>
                  <a:pt x="2859231" y="1676652"/>
                </a:lnTo>
                <a:lnTo>
                  <a:pt x="2866222" y="1629955"/>
                </a:lnTo>
                <a:lnTo>
                  <a:pt x="2871702" y="1582782"/>
                </a:lnTo>
                <a:lnTo>
                  <a:pt x="2875648" y="1535158"/>
                </a:lnTo>
                <a:lnTo>
                  <a:pt x="2878035" y="1487107"/>
                </a:lnTo>
                <a:lnTo>
                  <a:pt x="2878836" y="1438656"/>
                </a:lnTo>
                <a:lnTo>
                  <a:pt x="2878035" y="1390204"/>
                </a:lnTo>
                <a:lnTo>
                  <a:pt x="2875648" y="1342153"/>
                </a:lnTo>
                <a:lnTo>
                  <a:pt x="2871702" y="1294529"/>
                </a:lnTo>
                <a:lnTo>
                  <a:pt x="2866222" y="1247356"/>
                </a:lnTo>
                <a:lnTo>
                  <a:pt x="2859231" y="1200659"/>
                </a:lnTo>
                <a:lnTo>
                  <a:pt x="2850756" y="1154464"/>
                </a:lnTo>
                <a:lnTo>
                  <a:pt x="2840822" y="1108796"/>
                </a:lnTo>
                <a:lnTo>
                  <a:pt x="2829454" y="1063680"/>
                </a:lnTo>
                <a:lnTo>
                  <a:pt x="2816677" y="1019141"/>
                </a:lnTo>
                <a:lnTo>
                  <a:pt x="2802516" y="975205"/>
                </a:lnTo>
                <a:lnTo>
                  <a:pt x="2786997" y="931896"/>
                </a:lnTo>
                <a:lnTo>
                  <a:pt x="2770145" y="889240"/>
                </a:lnTo>
                <a:lnTo>
                  <a:pt x="2751984" y="847262"/>
                </a:lnTo>
                <a:lnTo>
                  <a:pt x="2732540" y="805987"/>
                </a:lnTo>
                <a:lnTo>
                  <a:pt x="2711839" y="765440"/>
                </a:lnTo>
                <a:lnTo>
                  <a:pt x="2689905" y="725647"/>
                </a:lnTo>
                <a:lnTo>
                  <a:pt x="2666764" y="686632"/>
                </a:lnTo>
                <a:lnTo>
                  <a:pt x="2642440" y="648422"/>
                </a:lnTo>
                <a:lnTo>
                  <a:pt x="2616959" y="611040"/>
                </a:lnTo>
                <a:lnTo>
                  <a:pt x="2590347" y="574513"/>
                </a:lnTo>
                <a:lnTo>
                  <a:pt x="2562628" y="538865"/>
                </a:lnTo>
                <a:lnTo>
                  <a:pt x="2533827" y="504121"/>
                </a:lnTo>
                <a:lnTo>
                  <a:pt x="2503970" y="470308"/>
                </a:lnTo>
                <a:lnTo>
                  <a:pt x="2473082" y="437449"/>
                </a:lnTo>
                <a:lnTo>
                  <a:pt x="2441188" y="405570"/>
                </a:lnTo>
                <a:lnTo>
                  <a:pt x="2408313" y="374697"/>
                </a:lnTo>
                <a:lnTo>
                  <a:pt x="2374482" y="344854"/>
                </a:lnTo>
                <a:lnTo>
                  <a:pt x="2339722" y="316067"/>
                </a:lnTo>
                <a:lnTo>
                  <a:pt x="2304056" y="288361"/>
                </a:lnTo>
                <a:lnTo>
                  <a:pt x="2267509" y="261761"/>
                </a:lnTo>
                <a:lnTo>
                  <a:pt x="2230108" y="236292"/>
                </a:lnTo>
                <a:lnTo>
                  <a:pt x="2191878" y="211980"/>
                </a:lnTo>
                <a:lnTo>
                  <a:pt x="2152843" y="188849"/>
                </a:lnTo>
                <a:lnTo>
                  <a:pt x="2113028" y="166925"/>
                </a:lnTo>
                <a:lnTo>
                  <a:pt x="2072460" y="146232"/>
                </a:lnTo>
                <a:lnTo>
                  <a:pt x="2031162" y="126797"/>
                </a:lnTo>
                <a:lnTo>
                  <a:pt x="1989161" y="108645"/>
                </a:lnTo>
                <a:lnTo>
                  <a:pt x="1946481" y="91799"/>
                </a:lnTo>
                <a:lnTo>
                  <a:pt x="1903148" y="76287"/>
                </a:lnTo>
                <a:lnTo>
                  <a:pt x="1859186" y="62132"/>
                </a:lnTo>
                <a:lnTo>
                  <a:pt x="1814621" y="49361"/>
                </a:lnTo>
                <a:lnTo>
                  <a:pt x="1769479" y="37997"/>
                </a:lnTo>
                <a:lnTo>
                  <a:pt x="1723784" y="28067"/>
                </a:lnTo>
                <a:lnTo>
                  <a:pt x="1677561" y="19596"/>
                </a:lnTo>
                <a:lnTo>
                  <a:pt x="1630836" y="12608"/>
                </a:lnTo>
                <a:lnTo>
                  <a:pt x="1583634" y="7130"/>
                </a:lnTo>
                <a:lnTo>
                  <a:pt x="1535981" y="3185"/>
                </a:lnTo>
                <a:lnTo>
                  <a:pt x="1487900" y="800"/>
                </a:lnTo>
                <a:lnTo>
                  <a:pt x="1439417" y="0"/>
                </a:lnTo>
                <a:close/>
              </a:path>
            </a:pathLst>
          </a:custGeom>
          <a:solidFill>
            <a:srgbClr val="0F9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603875" y="3329051"/>
            <a:ext cx="2059939" cy="17653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0995"/>
              </a:lnSpc>
            </a:pPr>
            <a:r>
              <a:rPr dirty="0" sz="9600" spc="-5" b="1">
                <a:solidFill>
                  <a:srgbClr val="FFFFFF"/>
                </a:solidFill>
                <a:latin typeface="Arial"/>
                <a:cs typeface="Arial"/>
              </a:rPr>
              <a:t>194</a:t>
            </a:r>
            <a:endParaRPr sz="9600">
              <a:latin typeface="Arial"/>
              <a:cs typeface="Arial"/>
            </a:endParaRPr>
          </a:p>
          <a:p>
            <a:pPr algn="ctr" marL="116839">
              <a:lnSpc>
                <a:spcPts val="2835"/>
              </a:lnSpc>
            </a:pP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Länder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837" y="383666"/>
            <a:ext cx="11089005" cy="678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b="1">
                <a:solidFill>
                  <a:srgbClr val="FFFFFF"/>
                </a:solidFill>
                <a:latin typeface="Arial"/>
                <a:cs typeface="Arial"/>
              </a:rPr>
              <a:t>SCHNELLST </a:t>
            </a:r>
            <a:r>
              <a:rPr dirty="0" sz="4400" spc="-25" b="1">
                <a:solidFill>
                  <a:srgbClr val="FFFFFF"/>
                </a:solidFill>
                <a:latin typeface="Arial"/>
                <a:cs typeface="Arial"/>
              </a:rPr>
              <a:t>WACHSENDES </a:t>
            </a:r>
            <a:r>
              <a:rPr dirty="0" sz="4400" b="1">
                <a:solidFill>
                  <a:srgbClr val="FFFFFF"/>
                </a:solidFill>
                <a:latin typeface="Arial"/>
                <a:cs typeface="Arial"/>
              </a:rPr>
              <a:t>NETZWERK*</a:t>
            </a:r>
            <a:endParaRPr sz="4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21919" y="6347967"/>
            <a:ext cx="328930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 i="1">
                <a:solidFill>
                  <a:srgbClr val="FFFFFF"/>
                </a:solidFill>
                <a:latin typeface="Arial"/>
                <a:cs typeface="Arial"/>
              </a:rPr>
              <a:t>*Statistiken wurden am 09. Februar </a:t>
            </a:r>
            <a:r>
              <a:rPr dirty="0" sz="1100" spc="-5" b="1" i="1">
                <a:solidFill>
                  <a:srgbClr val="FFFFFF"/>
                </a:solidFill>
                <a:latin typeface="Arial"/>
                <a:cs typeface="Arial"/>
              </a:rPr>
              <a:t>2017</a:t>
            </a:r>
            <a:r>
              <a:rPr dirty="0" sz="1100" spc="-165" b="1" i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00" b="1" i="1">
                <a:solidFill>
                  <a:srgbClr val="FFFFFF"/>
                </a:solidFill>
                <a:latin typeface="Arial"/>
                <a:cs typeface="Arial"/>
              </a:rPr>
              <a:t>erhoben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7752588" y="1728216"/>
            <a:ext cx="3584448" cy="34731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805928" y="1743455"/>
            <a:ext cx="3482340" cy="3371215"/>
          </a:xfrm>
          <a:custGeom>
            <a:avLst/>
            <a:gdLst/>
            <a:ahLst/>
            <a:cxnLst/>
            <a:rect l="l" t="t" r="r" b="b"/>
            <a:pathLst>
              <a:path w="3482340" h="3371215">
                <a:moveTo>
                  <a:pt x="1741170" y="0"/>
                </a:moveTo>
                <a:lnTo>
                  <a:pt x="1692432" y="647"/>
                </a:lnTo>
                <a:lnTo>
                  <a:pt x="1644026" y="2578"/>
                </a:lnTo>
                <a:lnTo>
                  <a:pt x="1595969" y="5777"/>
                </a:lnTo>
                <a:lnTo>
                  <a:pt x="1548278" y="10225"/>
                </a:lnTo>
                <a:lnTo>
                  <a:pt x="1500971" y="15906"/>
                </a:lnTo>
                <a:lnTo>
                  <a:pt x="1454065" y="22804"/>
                </a:lnTo>
                <a:lnTo>
                  <a:pt x="1407578" y="30901"/>
                </a:lnTo>
                <a:lnTo>
                  <a:pt x="1361527" y="40181"/>
                </a:lnTo>
                <a:lnTo>
                  <a:pt x="1315929" y="50626"/>
                </a:lnTo>
                <a:lnTo>
                  <a:pt x="1270802" y="62219"/>
                </a:lnTo>
                <a:lnTo>
                  <a:pt x="1226164" y="74945"/>
                </a:lnTo>
                <a:lnTo>
                  <a:pt x="1182031" y="88785"/>
                </a:lnTo>
                <a:lnTo>
                  <a:pt x="1138422" y="103723"/>
                </a:lnTo>
                <a:lnTo>
                  <a:pt x="1095354" y="119743"/>
                </a:lnTo>
                <a:lnTo>
                  <a:pt x="1052844" y="136826"/>
                </a:lnTo>
                <a:lnTo>
                  <a:pt x="1010910" y="154957"/>
                </a:lnTo>
                <a:lnTo>
                  <a:pt x="969568" y="174118"/>
                </a:lnTo>
                <a:lnTo>
                  <a:pt x="928838" y="194293"/>
                </a:lnTo>
                <a:lnTo>
                  <a:pt x="888735" y="215464"/>
                </a:lnTo>
                <a:lnTo>
                  <a:pt x="849278" y="237615"/>
                </a:lnTo>
                <a:lnTo>
                  <a:pt x="810484" y="260729"/>
                </a:lnTo>
                <a:lnTo>
                  <a:pt x="772370" y="284788"/>
                </a:lnTo>
                <a:lnTo>
                  <a:pt x="734955" y="309777"/>
                </a:lnTo>
                <a:lnTo>
                  <a:pt x="698254" y="335678"/>
                </a:lnTo>
                <a:lnTo>
                  <a:pt x="662287" y="362473"/>
                </a:lnTo>
                <a:lnTo>
                  <a:pt x="627069" y="390148"/>
                </a:lnTo>
                <a:lnTo>
                  <a:pt x="592619" y="418683"/>
                </a:lnTo>
                <a:lnTo>
                  <a:pt x="558955" y="448063"/>
                </a:lnTo>
                <a:lnTo>
                  <a:pt x="526093" y="478271"/>
                </a:lnTo>
                <a:lnTo>
                  <a:pt x="494051" y="509290"/>
                </a:lnTo>
                <a:lnTo>
                  <a:pt x="462846" y="541102"/>
                </a:lnTo>
                <a:lnTo>
                  <a:pt x="432496" y="573691"/>
                </a:lnTo>
                <a:lnTo>
                  <a:pt x="403019" y="607041"/>
                </a:lnTo>
                <a:lnTo>
                  <a:pt x="374432" y="641133"/>
                </a:lnTo>
                <a:lnTo>
                  <a:pt x="346752" y="675952"/>
                </a:lnTo>
                <a:lnTo>
                  <a:pt x="319997" y="711480"/>
                </a:lnTo>
                <a:lnTo>
                  <a:pt x="294184" y="747700"/>
                </a:lnTo>
                <a:lnTo>
                  <a:pt x="269330" y="784596"/>
                </a:lnTo>
                <a:lnTo>
                  <a:pt x="245454" y="822151"/>
                </a:lnTo>
                <a:lnTo>
                  <a:pt x="222572" y="860348"/>
                </a:lnTo>
                <a:lnTo>
                  <a:pt x="200702" y="899169"/>
                </a:lnTo>
                <a:lnTo>
                  <a:pt x="179862" y="938598"/>
                </a:lnTo>
                <a:lnTo>
                  <a:pt x="160069" y="978619"/>
                </a:lnTo>
                <a:lnTo>
                  <a:pt x="141340" y="1019213"/>
                </a:lnTo>
                <a:lnTo>
                  <a:pt x="123693" y="1060365"/>
                </a:lnTo>
                <a:lnTo>
                  <a:pt x="107145" y="1102057"/>
                </a:lnTo>
                <a:lnTo>
                  <a:pt x="91714" y="1144273"/>
                </a:lnTo>
                <a:lnTo>
                  <a:pt x="77417" y="1186995"/>
                </a:lnTo>
                <a:lnTo>
                  <a:pt x="64272" y="1230207"/>
                </a:lnTo>
                <a:lnTo>
                  <a:pt x="52296" y="1273892"/>
                </a:lnTo>
                <a:lnTo>
                  <a:pt x="41506" y="1318033"/>
                </a:lnTo>
                <a:lnTo>
                  <a:pt x="31921" y="1362613"/>
                </a:lnTo>
                <a:lnTo>
                  <a:pt x="23556" y="1407614"/>
                </a:lnTo>
                <a:lnTo>
                  <a:pt x="16431" y="1453021"/>
                </a:lnTo>
                <a:lnTo>
                  <a:pt x="10562" y="1498817"/>
                </a:lnTo>
                <a:lnTo>
                  <a:pt x="5967" y="1544984"/>
                </a:lnTo>
                <a:lnTo>
                  <a:pt x="2663" y="1591505"/>
                </a:lnTo>
                <a:lnTo>
                  <a:pt x="668" y="1638364"/>
                </a:lnTo>
                <a:lnTo>
                  <a:pt x="0" y="1685544"/>
                </a:lnTo>
                <a:lnTo>
                  <a:pt x="668" y="1732723"/>
                </a:lnTo>
                <a:lnTo>
                  <a:pt x="2663" y="1779582"/>
                </a:lnTo>
                <a:lnTo>
                  <a:pt x="5967" y="1826103"/>
                </a:lnTo>
                <a:lnTo>
                  <a:pt x="10562" y="1872270"/>
                </a:lnTo>
                <a:lnTo>
                  <a:pt x="16431" y="1918066"/>
                </a:lnTo>
                <a:lnTo>
                  <a:pt x="23556" y="1963473"/>
                </a:lnTo>
                <a:lnTo>
                  <a:pt x="31921" y="2008474"/>
                </a:lnTo>
                <a:lnTo>
                  <a:pt x="41506" y="2053054"/>
                </a:lnTo>
                <a:lnTo>
                  <a:pt x="52296" y="2097195"/>
                </a:lnTo>
                <a:lnTo>
                  <a:pt x="64272" y="2140880"/>
                </a:lnTo>
                <a:lnTo>
                  <a:pt x="77417" y="2184092"/>
                </a:lnTo>
                <a:lnTo>
                  <a:pt x="91714" y="2226814"/>
                </a:lnTo>
                <a:lnTo>
                  <a:pt x="107145" y="2269030"/>
                </a:lnTo>
                <a:lnTo>
                  <a:pt x="123693" y="2310722"/>
                </a:lnTo>
                <a:lnTo>
                  <a:pt x="141340" y="2351874"/>
                </a:lnTo>
                <a:lnTo>
                  <a:pt x="160069" y="2392468"/>
                </a:lnTo>
                <a:lnTo>
                  <a:pt x="179862" y="2432489"/>
                </a:lnTo>
                <a:lnTo>
                  <a:pt x="200702" y="2471918"/>
                </a:lnTo>
                <a:lnTo>
                  <a:pt x="222572" y="2510739"/>
                </a:lnTo>
                <a:lnTo>
                  <a:pt x="245454" y="2548936"/>
                </a:lnTo>
                <a:lnTo>
                  <a:pt x="269330" y="2586491"/>
                </a:lnTo>
                <a:lnTo>
                  <a:pt x="294184" y="2623387"/>
                </a:lnTo>
                <a:lnTo>
                  <a:pt x="319997" y="2659607"/>
                </a:lnTo>
                <a:lnTo>
                  <a:pt x="346752" y="2695135"/>
                </a:lnTo>
                <a:lnTo>
                  <a:pt x="374432" y="2729954"/>
                </a:lnTo>
                <a:lnTo>
                  <a:pt x="403019" y="2764046"/>
                </a:lnTo>
                <a:lnTo>
                  <a:pt x="432496" y="2797396"/>
                </a:lnTo>
                <a:lnTo>
                  <a:pt x="462846" y="2829985"/>
                </a:lnTo>
                <a:lnTo>
                  <a:pt x="494051" y="2861797"/>
                </a:lnTo>
                <a:lnTo>
                  <a:pt x="526093" y="2892816"/>
                </a:lnTo>
                <a:lnTo>
                  <a:pt x="558955" y="2923024"/>
                </a:lnTo>
                <a:lnTo>
                  <a:pt x="592619" y="2952404"/>
                </a:lnTo>
                <a:lnTo>
                  <a:pt x="627069" y="2980939"/>
                </a:lnTo>
                <a:lnTo>
                  <a:pt x="662287" y="3008614"/>
                </a:lnTo>
                <a:lnTo>
                  <a:pt x="698254" y="3035409"/>
                </a:lnTo>
                <a:lnTo>
                  <a:pt x="734955" y="3061310"/>
                </a:lnTo>
                <a:lnTo>
                  <a:pt x="772370" y="3086299"/>
                </a:lnTo>
                <a:lnTo>
                  <a:pt x="810484" y="3110358"/>
                </a:lnTo>
                <a:lnTo>
                  <a:pt x="849278" y="3133472"/>
                </a:lnTo>
                <a:lnTo>
                  <a:pt x="888735" y="3155623"/>
                </a:lnTo>
                <a:lnTo>
                  <a:pt x="928838" y="3176794"/>
                </a:lnTo>
                <a:lnTo>
                  <a:pt x="969568" y="3196969"/>
                </a:lnTo>
                <a:lnTo>
                  <a:pt x="1010910" y="3216130"/>
                </a:lnTo>
                <a:lnTo>
                  <a:pt x="1052844" y="3234261"/>
                </a:lnTo>
                <a:lnTo>
                  <a:pt x="1095354" y="3251344"/>
                </a:lnTo>
                <a:lnTo>
                  <a:pt x="1138422" y="3267364"/>
                </a:lnTo>
                <a:lnTo>
                  <a:pt x="1182031" y="3282302"/>
                </a:lnTo>
                <a:lnTo>
                  <a:pt x="1226164" y="3296142"/>
                </a:lnTo>
                <a:lnTo>
                  <a:pt x="1270802" y="3308868"/>
                </a:lnTo>
                <a:lnTo>
                  <a:pt x="1315929" y="3320461"/>
                </a:lnTo>
                <a:lnTo>
                  <a:pt x="1361527" y="3330906"/>
                </a:lnTo>
                <a:lnTo>
                  <a:pt x="1407578" y="3340186"/>
                </a:lnTo>
                <a:lnTo>
                  <a:pt x="1454065" y="3348283"/>
                </a:lnTo>
                <a:lnTo>
                  <a:pt x="1500971" y="3355181"/>
                </a:lnTo>
                <a:lnTo>
                  <a:pt x="1548278" y="3360862"/>
                </a:lnTo>
                <a:lnTo>
                  <a:pt x="1595969" y="3365310"/>
                </a:lnTo>
                <a:lnTo>
                  <a:pt x="1644026" y="3368509"/>
                </a:lnTo>
                <a:lnTo>
                  <a:pt x="1692432" y="3370440"/>
                </a:lnTo>
                <a:lnTo>
                  <a:pt x="1741170" y="3371088"/>
                </a:lnTo>
                <a:lnTo>
                  <a:pt x="1789907" y="3370440"/>
                </a:lnTo>
                <a:lnTo>
                  <a:pt x="1838313" y="3368509"/>
                </a:lnTo>
                <a:lnTo>
                  <a:pt x="1886370" y="3365310"/>
                </a:lnTo>
                <a:lnTo>
                  <a:pt x="1934061" y="3360862"/>
                </a:lnTo>
                <a:lnTo>
                  <a:pt x="1981368" y="3355181"/>
                </a:lnTo>
                <a:lnTo>
                  <a:pt x="2028274" y="3348283"/>
                </a:lnTo>
                <a:lnTo>
                  <a:pt x="2074761" y="3340186"/>
                </a:lnTo>
                <a:lnTo>
                  <a:pt x="2120812" y="3330906"/>
                </a:lnTo>
                <a:lnTo>
                  <a:pt x="2166410" y="3320461"/>
                </a:lnTo>
                <a:lnTo>
                  <a:pt x="2211537" y="3308868"/>
                </a:lnTo>
                <a:lnTo>
                  <a:pt x="2256175" y="3296142"/>
                </a:lnTo>
                <a:lnTo>
                  <a:pt x="2300308" y="3282302"/>
                </a:lnTo>
                <a:lnTo>
                  <a:pt x="2343917" y="3267364"/>
                </a:lnTo>
                <a:lnTo>
                  <a:pt x="2386985" y="3251344"/>
                </a:lnTo>
                <a:lnTo>
                  <a:pt x="2429495" y="3234261"/>
                </a:lnTo>
                <a:lnTo>
                  <a:pt x="2471429" y="3216130"/>
                </a:lnTo>
                <a:lnTo>
                  <a:pt x="2512771" y="3196969"/>
                </a:lnTo>
                <a:lnTo>
                  <a:pt x="2553501" y="3176794"/>
                </a:lnTo>
                <a:lnTo>
                  <a:pt x="2593604" y="3155623"/>
                </a:lnTo>
                <a:lnTo>
                  <a:pt x="2633061" y="3133472"/>
                </a:lnTo>
                <a:lnTo>
                  <a:pt x="2671855" y="3110358"/>
                </a:lnTo>
                <a:lnTo>
                  <a:pt x="2709969" y="3086299"/>
                </a:lnTo>
                <a:lnTo>
                  <a:pt x="2747384" y="3061310"/>
                </a:lnTo>
                <a:lnTo>
                  <a:pt x="2784085" y="3035409"/>
                </a:lnTo>
                <a:lnTo>
                  <a:pt x="2820052" y="3008614"/>
                </a:lnTo>
                <a:lnTo>
                  <a:pt x="2855270" y="2980939"/>
                </a:lnTo>
                <a:lnTo>
                  <a:pt x="2889720" y="2952404"/>
                </a:lnTo>
                <a:lnTo>
                  <a:pt x="2923384" y="2923024"/>
                </a:lnTo>
                <a:lnTo>
                  <a:pt x="2956246" y="2892816"/>
                </a:lnTo>
                <a:lnTo>
                  <a:pt x="2988288" y="2861797"/>
                </a:lnTo>
                <a:lnTo>
                  <a:pt x="3019493" y="2829985"/>
                </a:lnTo>
                <a:lnTo>
                  <a:pt x="3049843" y="2797396"/>
                </a:lnTo>
                <a:lnTo>
                  <a:pt x="3079320" y="2764046"/>
                </a:lnTo>
                <a:lnTo>
                  <a:pt x="3107907" y="2729954"/>
                </a:lnTo>
                <a:lnTo>
                  <a:pt x="3135587" y="2695135"/>
                </a:lnTo>
                <a:lnTo>
                  <a:pt x="3162342" y="2659607"/>
                </a:lnTo>
                <a:lnTo>
                  <a:pt x="3188155" y="2623387"/>
                </a:lnTo>
                <a:lnTo>
                  <a:pt x="3213009" y="2586491"/>
                </a:lnTo>
                <a:lnTo>
                  <a:pt x="3236885" y="2548936"/>
                </a:lnTo>
                <a:lnTo>
                  <a:pt x="3259767" y="2510739"/>
                </a:lnTo>
                <a:lnTo>
                  <a:pt x="3281637" y="2471918"/>
                </a:lnTo>
                <a:lnTo>
                  <a:pt x="3302477" y="2432489"/>
                </a:lnTo>
                <a:lnTo>
                  <a:pt x="3322270" y="2392468"/>
                </a:lnTo>
                <a:lnTo>
                  <a:pt x="3340999" y="2351874"/>
                </a:lnTo>
                <a:lnTo>
                  <a:pt x="3358646" y="2310722"/>
                </a:lnTo>
                <a:lnTo>
                  <a:pt x="3375194" y="2269030"/>
                </a:lnTo>
                <a:lnTo>
                  <a:pt x="3390625" y="2226814"/>
                </a:lnTo>
                <a:lnTo>
                  <a:pt x="3404922" y="2184092"/>
                </a:lnTo>
                <a:lnTo>
                  <a:pt x="3418067" y="2140880"/>
                </a:lnTo>
                <a:lnTo>
                  <a:pt x="3430043" y="2097195"/>
                </a:lnTo>
                <a:lnTo>
                  <a:pt x="3440833" y="2053054"/>
                </a:lnTo>
                <a:lnTo>
                  <a:pt x="3450418" y="2008474"/>
                </a:lnTo>
                <a:lnTo>
                  <a:pt x="3458783" y="1963473"/>
                </a:lnTo>
                <a:lnTo>
                  <a:pt x="3465908" y="1918066"/>
                </a:lnTo>
                <a:lnTo>
                  <a:pt x="3471777" y="1872270"/>
                </a:lnTo>
                <a:lnTo>
                  <a:pt x="3476372" y="1826103"/>
                </a:lnTo>
                <a:lnTo>
                  <a:pt x="3479676" y="1779582"/>
                </a:lnTo>
                <a:lnTo>
                  <a:pt x="3481671" y="1732723"/>
                </a:lnTo>
                <a:lnTo>
                  <a:pt x="3482340" y="1685544"/>
                </a:lnTo>
                <a:lnTo>
                  <a:pt x="3481671" y="1638364"/>
                </a:lnTo>
                <a:lnTo>
                  <a:pt x="3479676" y="1591505"/>
                </a:lnTo>
                <a:lnTo>
                  <a:pt x="3476372" y="1544984"/>
                </a:lnTo>
                <a:lnTo>
                  <a:pt x="3471777" y="1498817"/>
                </a:lnTo>
                <a:lnTo>
                  <a:pt x="3465908" y="1453021"/>
                </a:lnTo>
                <a:lnTo>
                  <a:pt x="3458783" y="1407614"/>
                </a:lnTo>
                <a:lnTo>
                  <a:pt x="3450418" y="1362613"/>
                </a:lnTo>
                <a:lnTo>
                  <a:pt x="3440833" y="1318033"/>
                </a:lnTo>
                <a:lnTo>
                  <a:pt x="3430043" y="1273892"/>
                </a:lnTo>
                <a:lnTo>
                  <a:pt x="3418067" y="1230207"/>
                </a:lnTo>
                <a:lnTo>
                  <a:pt x="3404922" y="1186995"/>
                </a:lnTo>
                <a:lnTo>
                  <a:pt x="3390625" y="1144273"/>
                </a:lnTo>
                <a:lnTo>
                  <a:pt x="3375194" y="1102057"/>
                </a:lnTo>
                <a:lnTo>
                  <a:pt x="3358646" y="1060365"/>
                </a:lnTo>
                <a:lnTo>
                  <a:pt x="3340999" y="1019213"/>
                </a:lnTo>
                <a:lnTo>
                  <a:pt x="3322270" y="978619"/>
                </a:lnTo>
                <a:lnTo>
                  <a:pt x="3302477" y="938598"/>
                </a:lnTo>
                <a:lnTo>
                  <a:pt x="3281637" y="899169"/>
                </a:lnTo>
                <a:lnTo>
                  <a:pt x="3259767" y="860348"/>
                </a:lnTo>
                <a:lnTo>
                  <a:pt x="3236885" y="822151"/>
                </a:lnTo>
                <a:lnTo>
                  <a:pt x="3213009" y="784596"/>
                </a:lnTo>
                <a:lnTo>
                  <a:pt x="3188155" y="747700"/>
                </a:lnTo>
                <a:lnTo>
                  <a:pt x="3162342" y="711480"/>
                </a:lnTo>
                <a:lnTo>
                  <a:pt x="3135587" y="675952"/>
                </a:lnTo>
                <a:lnTo>
                  <a:pt x="3107907" y="641133"/>
                </a:lnTo>
                <a:lnTo>
                  <a:pt x="3079320" y="607041"/>
                </a:lnTo>
                <a:lnTo>
                  <a:pt x="3049843" y="573691"/>
                </a:lnTo>
                <a:lnTo>
                  <a:pt x="3019493" y="541102"/>
                </a:lnTo>
                <a:lnTo>
                  <a:pt x="2988288" y="509290"/>
                </a:lnTo>
                <a:lnTo>
                  <a:pt x="2956246" y="478271"/>
                </a:lnTo>
                <a:lnTo>
                  <a:pt x="2923384" y="448063"/>
                </a:lnTo>
                <a:lnTo>
                  <a:pt x="2889720" y="418683"/>
                </a:lnTo>
                <a:lnTo>
                  <a:pt x="2855270" y="390148"/>
                </a:lnTo>
                <a:lnTo>
                  <a:pt x="2820052" y="362473"/>
                </a:lnTo>
                <a:lnTo>
                  <a:pt x="2784085" y="335678"/>
                </a:lnTo>
                <a:lnTo>
                  <a:pt x="2747384" y="309777"/>
                </a:lnTo>
                <a:lnTo>
                  <a:pt x="2709969" y="284788"/>
                </a:lnTo>
                <a:lnTo>
                  <a:pt x="2671855" y="260729"/>
                </a:lnTo>
                <a:lnTo>
                  <a:pt x="2633061" y="237615"/>
                </a:lnTo>
                <a:lnTo>
                  <a:pt x="2593604" y="215464"/>
                </a:lnTo>
                <a:lnTo>
                  <a:pt x="2553501" y="194293"/>
                </a:lnTo>
                <a:lnTo>
                  <a:pt x="2512771" y="174118"/>
                </a:lnTo>
                <a:lnTo>
                  <a:pt x="2471429" y="154957"/>
                </a:lnTo>
                <a:lnTo>
                  <a:pt x="2429495" y="136826"/>
                </a:lnTo>
                <a:lnTo>
                  <a:pt x="2386985" y="119743"/>
                </a:lnTo>
                <a:lnTo>
                  <a:pt x="2343917" y="103723"/>
                </a:lnTo>
                <a:lnTo>
                  <a:pt x="2300308" y="88785"/>
                </a:lnTo>
                <a:lnTo>
                  <a:pt x="2256175" y="74945"/>
                </a:lnTo>
                <a:lnTo>
                  <a:pt x="2211537" y="62219"/>
                </a:lnTo>
                <a:lnTo>
                  <a:pt x="2166410" y="50626"/>
                </a:lnTo>
                <a:lnTo>
                  <a:pt x="2120812" y="40181"/>
                </a:lnTo>
                <a:lnTo>
                  <a:pt x="2074761" y="30901"/>
                </a:lnTo>
                <a:lnTo>
                  <a:pt x="2028274" y="22804"/>
                </a:lnTo>
                <a:lnTo>
                  <a:pt x="1981368" y="15906"/>
                </a:lnTo>
                <a:lnTo>
                  <a:pt x="1934061" y="10225"/>
                </a:lnTo>
                <a:lnTo>
                  <a:pt x="1886370" y="5777"/>
                </a:lnTo>
                <a:lnTo>
                  <a:pt x="1838313" y="2578"/>
                </a:lnTo>
                <a:lnTo>
                  <a:pt x="1789907" y="647"/>
                </a:lnTo>
                <a:lnTo>
                  <a:pt x="1741170" y="0"/>
                </a:lnTo>
                <a:close/>
              </a:path>
            </a:pathLst>
          </a:custGeom>
          <a:solidFill>
            <a:srgbClr val="EC7C3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9196578" y="1951863"/>
            <a:ext cx="802640" cy="16751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190"/>
              </a:lnSpc>
            </a:pPr>
            <a:r>
              <a:rPr dirty="0" sz="11000" b="1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1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694546" y="3473830"/>
            <a:ext cx="2117090" cy="1067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17830" indent="69850">
              <a:lnSpc>
                <a:spcPts val="3000"/>
              </a:lnSpc>
            </a:pP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Millionen  </a:t>
            </a: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Mitgli</a:t>
            </a:r>
            <a:r>
              <a:rPr dirty="0" sz="2800" spc="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800" spc="-5" b="1">
                <a:solidFill>
                  <a:srgbClr val="FFFFFF"/>
                </a:solidFill>
                <a:latin typeface="Arial"/>
                <a:cs typeface="Arial"/>
              </a:rPr>
              <a:t>der</a:t>
            </a:r>
            <a:endParaRPr sz="2800">
              <a:latin typeface="Arial"/>
              <a:cs typeface="Arial"/>
            </a:endParaRPr>
          </a:p>
          <a:p>
            <a:pPr marL="422275">
              <a:lnSpc>
                <a:spcPct val="100000"/>
              </a:lnSpc>
              <a:spcBef>
                <a:spcPts val="395"/>
              </a:spcBef>
            </a:pP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weiter</a:t>
            </a:r>
            <a:r>
              <a:rPr dirty="0"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600" spc="-5">
                <a:solidFill>
                  <a:srgbClr val="FFFFFF"/>
                </a:solidFill>
                <a:latin typeface="Arial"/>
                <a:cs typeface="Arial"/>
              </a:rPr>
              <a:t>wachsend...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412235" y="1473708"/>
            <a:ext cx="2601467" cy="26014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465576" y="1488947"/>
            <a:ext cx="2499360" cy="2499360"/>
          </a:xfrm>
          <a:custGeom>
            <a:avLst/>
            <a:gdLst/>
            <a:ahLst/>
            <a:cxnLst/>
            <a:rect l="l" t="t" r="r" b="b"/>
            <a:pathLst>
              <a:path w="2499360" h="2499360">
                <a:moveTo>
                  <a:pt x="1249679" y="0"/>
                </a:moveTo>
                <a:lnTo>
                  <a:pt x="1201749" y="902"/>
                </a:lnTo>
                <a:lnTo>
                  <a:pt x="1154274" y="3588"/>
                </a:lnTo>
                <a:lnTo>
                  <a:pt x="1107288" y="8025"/>
                </a:lnTo>
                <a:lnTo>
                  <a:pt x="1060823" y="14180"/>
                </a:lnTo>
                <a:lnTo>
                  <a:pt x="1014911" y="22022"/>
                </a:lnTo>
                <a:lnTo>
                  <a:pt x="969584" y="31518"/>
                </a:lnTo>
                <a:lnTo>
                  <a:pt x="924875" y="42635"/>
                </a:lnTo>
                <a:lnTo>
                  <a:pt x="880817" y="55342"/>
                </a:lnTo>
                <a:lnTo>
                  <a:pt x="837441" y="69605"/>
                </a:lnTo>
                <a:lnTo>
                  <a:pt x="794780" y="85393"/>
                </a:lnTo>
                <a:lnTo>
                  <a:pt x="752867" y="102672"/>
                </a:lnTo>
                <a:lnTo>
                  <a:pt x="711733" y="121411"/>
                </a:lnTo>
                <a:lnTo>
                  <a:pt x="671412" y="141578"/>
                </a:lnTo>
                <a:lnTo>
                  <a:pt x="631935" y="163140"/>
                </a:lnTo>
                <a:lnTo>
                  <a:pt x="593335" y="186064"/>
                </a:lnTo>
                <a:lnTo>
                  <a:pt x="555644" y="210318"/>
                </a:lnTo>
                <a:lnTo>
                  <a:pt x="518895" y="235870"/>
                </a:lnTo>
                <a:lnTo>
                  <a:pt x="483120" y="262687"/>
                </a:lnTo>
                <a:lnTo>
                  <a:pt x="448351" y="290737"/>
                </a:lnTo>
                <a:lnTo>
                  <a:pt x="414622" y="319988"/>
                </a:lnTo>
                <a:lnTo>
                  <a:pt x="381963" y="350408"/>
                </a:lnTo>
                <a:lnTo>
                  <a:pt x="350408" y="381963"/>
                </a:lnTo>
                <a:lnTo>
                  <a:pt x="319988" y="414622"/>
                </a:lnTo>
                <a:lnTo>
                  <a:pt x="290737" y="448351"/>
                </a:lnTo>
                <a:lnTo>
                  <a:pt x="262687" y="483120"/>
                </a:lnTo>
                <a:lnTo>
                  <a:pt x="235870" y="518895"/>
                </a:lnTo>
                <a:lnTo>
                  <a:pt x="210318" y="555644"/>
                </a:lnTo>
                <a:lnTo>
                  <a:pt x="186064" y="593335"/>
                </a:lnTo>
                <a:lnTo>
                  <a:pt x="163140" y="631935"/>
                </a:lnTo>
                <a:lnTo>
                  <a:pt x="141578" y="671412"/>
                </a:lnTo>
                <a:lnTo>
                  <a:pt x="121411" y="711733"/>
                </a:lnTo>
                <a:lnTo>
                  <a:pt x="102672" y="752867"/>
                </a:lnTo>
                <a:lnTo>
                  <a:pt x="85393" y="794780"/>
                </a:lnTo>
                <a:lnTo>
                  <a:pt x="69605" y="837441"/>
                </a:lnTo>
                <a:lnTo>
                  <a:pt x="55342" y="880817"/>
                </a:lnTo>
                <a:lnTo>
                  <a:pt x="42635" y="924875"/>
                </a:lnTo>
                <a:lnTo>
                  <a:pt x="31518" y="969584"/>
                </a:lnTo>
                <a:lnTo>
                  <a:pt x="22022" y="1014911"/>
                </a:lnTo>
                <a:lnTo>
                  <a:pt x="14180" y="1060823"/>
                </a:lnTo>
                <a:lnTo>
                  <a:pt x="8025" y="1107288"/>
                </a:lnTo>
                <a:lnTo>
                  <a:pt x="3588" y="1154274"/>
                </a:lnTo>
                <a:lnTo>
                  <a:pt x="902" y="1201749"/>
                </a:lnTo>
                <a:lnTo>
                  <a:pt x="0" y="1249679"/>
                </a:lnTo>
                <a:lnTo>
                  <a:pt x="902" y="1297610"/>
                </a:lnTo>
                <a:lnTo>
                  <a:pt x="3588" y="1345085"/>
                </a:lnTo>
                <a:lnTo>
                  <a:pt x="8025" y="1392071"/>
                </a:lnTo>
                <a:lnTo>
                  <a:pt x="14180" y="1438536"/>
                </a:lnTo>
                <a:lnTo>
                  <a:pt x="22022" y="1484448"/>
                </a:lnTo>
                <a:lnTo>
                  <a:pt x="31518" y="1529775"/>
                </a:lnTo>
                <a:lnTo>
                  <a:pt x="42635" y="1574484"/>
                </a:lnTo>
                <a:lnTo>
                  <a:pt x="55342" y="1618542"/>
                </a:lnTo>
                <a:lnTo>
                  <a:pt x="69605" y="1661918"/>
                </a:lnTo>
                <a:lnTo>
                  <a:pt x="85393" y="1704579"/>
                </a:lnTo>
                <a:lnTo>
                  <a:pt x="102672" y="1746492"/>
                </a:lnTo>
                <a:lnTo>
                  <a:pt x="121411" y="1787626"/>
                </a:lnTo>
                <a:lnTo>
                  <a:pt x="141578" y="1827947"/>
                </a:lnTo>
                <a:lnTo>
                  <a:pt x="163140" y="1867424"/>
                </a:lnTo>
                <a:lnTo>
                  <a:pt x="186064" y="1906024"/>
                </a:lnTo>
                <a:lnTo>
                  <a:pt x="210318" y="1943715"/>
                </a:lnTo>
                <a:lnTo>
                  <a:pt x="235870" y="1980464"/>
                </a:lnTo>
                <a:lnTo>
                  <a:pt x="262687" y="2016239"/>
                </a:lnTo>
                <a:lnTo>
                  <a:pt x="290737" y="2051008"/>
                </a:lnTo>
                <a:lnTo>
                  <a:pt x="319988" y="2084737"/>
                </a:lnTo>
                <a:lnTo>
                  <a:pt x="350408" y="2117396"/>
                </a:lnTo>
                <a:lnTo>
                  <a:pt x="381963" y="2148951"/>
                </a:lnTo>
                <a:lnTo>
                  <a:pt x="414622" y="2179371"/>
                </a:lnTo>
                <a:lnTo>
                  <a:pt x="448351" y="2208622"/>
                </a:lnTo>
                <a:lnTo>
                  <a:pt x="483120" y="2236672"/>
                </a:lnTo>
                <a:lnTo>
                  <a:pt x="518895" y="2263489"/>
                </a:lnTo>
                <a:lnTo>
                  <a:pt x="555644" y="2289041"/>
                </a:lnTo>
                <a:lnTo>
                  <a:pt x="593335" y="2313295"/>
                </a:lnTo>
                <a:lnTo>
                  <a:pt x="631935" y="2336219"/>
                </a:lnTo>
                <a:lnTo>
                  <a:pt x="671412" y="2357781"/>
                </a:lnTo>
                <a:lnTo>
                  <a:pt x="711733" y="2377948"/>
                </a:lnTo>
                <a:lnTo>
                  <a:pt x="752867" y="2396687"/>
                </a:lnTo>
                <a:lnTo>
                  <a:pt x="794780" y="2413966"/>
                </a:lnTo>
                <a:lnTo>
                  <a:pt x="837441" y="2429754"/>
                </a:lnTo>
                <a:lnTo>
                  <a:pt x="880817" y="2444017"/>
                </a:lnTo>
                <a:lnTo>
                  <a:pt x="924875" y="2456724"/>
                </a:lnTo>
                <a:lnTo>
                  <a:pt x="969584" y="2467841"/>
                </a:lnTo>
                <a:lnTo>
                  <a:pt x="1014911" y="2477337"/>
                </a:lnTo>
                <a:lnTo>
                  <a:pt x="1060823" y="2485179"/>
                </a:lnTo>
                <a:lnTo>
                  <a:pt x="1107288" y="2491334"/>
                </a:lnTo>
                <a:lnTo>
                  <a:pt x="1154274" y="2495771"/>
                </a:lnTo>
                <a:lnTo>
                  <a:pt x="1201749" y="2498457"/>
                </a:lnTo>
                <a:lnTo>
                  <a:pt x="1249679" y="2499360"/>
                </a:lnTo>
                <a:lnTo>
                  <a:pt x="1297610" y="2498457"/>
                </a:lnTo>
                <a:lnTo>
                  <a:pt x="1345085" y="2495771"/>
                </a:lnTo>
                <a:lnTo>
                  <a:pt x="1392071" y="2491334"/>
                </a:lnTo>
                <a:lnTo>
                  <a:pt x="1438536" y="2485179"/>
                </a:lnTo>
                <a:lnTo>
                  <a:pt x="1484448" y="2477337"/>
                </a:lnTo>
                <a:lnTo>
                  <a:pt x="1529775" y="2467841"/>
                </a:lnTo>
                <a:lnTo>
                  <a:pt x="1574484" y="2456724"/>
                </a:lnTo>
                <a:lnTo>
                  <a:pt x="1618542" y="2444017"/>
                </a:lnTo>
                <a:lnTo>
                  <a:pt x="1661918" y="2429754"/>
                </a:lnTo>
                <a:lnTo>
                  <a:pt x="1704579" y="2413966"/>
                </a:lnTo>
                <a:lnTo>
                  <a:pt x="1746492" y="2396687"/>
                </a:lnTo>
                <a:lnTo>
                  <a:pt x="1787626" y="2377948"/>
                </a:lnTo>
                <a:lnTo>
                  <a:pt x="1827947" y="2357781"/>
                </a:lnTo>
                <a:lnTo>
                  <a:pt x="1867424" y="2336219"/>
                </a:lnTo>
                <a:lnTo>
                  <a:pt x="1906024" y="2313295"/>
                </a:lnTo>
                <a:lnTo>
                  <a:pt x="1943715" y="2289041"/>
                </a:lnTo>
                <a:lnTo>
                  <a:pt x="1980464" y="2263489"/>
                </a:lnTo>
                <a:lnTo>
                  <a:pt x="2016239" y="2236672"/>
                </a:lnTo>
                <a:lnTo>
                  <a:pt x="2051008" y="2208622"/>
                </a:lnTo>
                <a:lnTo>
                  <a:pt x="2084737" y="2179371"/>
                </a:lnTo>
                <a:lnTo>
                  <a:pt x="2117396" y="2148951"/>
                </a:lnTo>
                <a:lnTo>
                  <a:pt x="2148951" y="2117396"/>
                </a:lnTo>
                <a:lnTo>
                  <a:pt x="2179371" y="2084737"/>
                </a:lnTo>
                <a:lnTo>
                  <a:pt x="2208622" y="2051008"/>
                </a:lnTo>
                <a:lnTo>
                  <a:pt x="2236672" y="2016239"/>
                </a:lnTo>
                <a:lnTo>
                  <a:pt x="2263489" y="1980464"/>
                </a:lnTo>
                <a:lnTo>
                  <a:pt x="2289041" y="1943715"/>
                </a:lnTo>
                <a:lnTo>
                  <a:pt x="2313295" y="1906024"/>
                </a:lnTo>
                <a:lnTo>
                  <a:pt x="2336219" y="1867424"/>
                </a:lnTo>
                <a:lnTo>
                  <a:pt x="2357781" y="1827947"/>
                </a:lnTo>
                <a:lnTo>
                  <a:pt x="2377948" y="1787626"/>
                </a:lnTo>
                <a:lnTo>
                  <a:pt x="2396687" y="1746492"/>
                </a:lnTo>
                <a:lnTo>
                  <a:pt x="2413966" y="1704579"/>
                </a:lnTo>
                <a:lnTo>
                  <a:pt x="2429754" y="1661918"/>
                </a:lnTo>
                <a:lnTo>
                  <a:pt x="2444017" y="1618542"/>
                </a:lnTo>
                <a:lnTo>
                  <a:pt x="2456724" y="1574484"/>
                </a:lnTo>
                <a:lnTo>
                  <a:pt x="2467841" y="1529775"/>
                </a:lnTo>
                <a:lnTo>
                  <a:pt x="2477337" y="1484448"/>
                </a:lnTo>
                <a:lnTo>
                  <a:pt x="2485179" y="1438536"/>
                </a:lnTo>
                <a:lnTo>
                  <a:pt x="2491334" y="1392071"/>
                </a:lnTo>
                <a:lnTo>
                  <a:pt x="2495771" y="1345085"/>
                </a:lnTo>
                <a:lnTo>
                  <a:pt x="2498457" y="1297610"/>
                </a:lnTo>
                <a:lnTo>
                  <a:pt x="2499360" y="1249679"/>
                </a:lnTo>
                <a:lnTo>
                  <a:pt x="2498457" y="1201749"/>
                </a:lnTo>
                <a:lnTo>
                  <a:pt x="2495771" y="1154274"/>
                </a:lnTo>
                <a:lnTo>
                  <a:pt x="2491334" y="1107288"/>
                </a:lnTo>
                <a:lnTo>
                  <a:pt x="2485179" y="1060823"/>
                </a:lnTo>
                <a:lnTo>
                  <a:pt x="2477337" y="1014911"/>
                </a:lnTo>
                <a:lnTo>
                  <a:pt x="2467841" y="969584"/>
                </a:lnTo>
                <a:lnTo>
                  <a:pt x="2456724" y="924875"/>
                </a:lnTo>
                <a:lnTo>
                  <a:pt x="2444017" y="880817"/>
                </a:lnTo>
                <a:lnTo>
                  <a:pt x="2429754" y="837441"/>
                </a:lnTo>
                <a:lnTo>
                  <a:pt x="2413966" y="794780"/>
                </a:lnTo>
                <a:lnTo>
                  <a:pt x="2396687" y="752867"/>
                </a:lnTo>
                <a:lnTo>
                  <a:pt x="2377948" y="711733"/>
                </a:lnTo>
                <a:lnTo>
                  <a:pt x="2357781" y="671412"/>
                </a:lnTo>
                <a:lnTo>
                  <a:pt x="2336219" y="631935"/>
                </a:lnTo>
                <a:lnTo>
                  <a:pt x="2313295" y="593335"/>
                </a:lnTo>
                <a:lnTo>
                  <a:pt x="2289041" y="555644"/>
                </a:lnTo>
                <a:lnTo>
                  <a:pt x="2263489" y="518895"/>
                </a:lnTo>
                <a:lnTo>
                  <a:pt x="2236672" y="483120"/>
                </a:lnTo>
                <a:lnTo>
                  <a:pt x="2208622" y="448351"/>
                </a:lnTo>
                <a:lnTo>
                  <a:pt x="2179371" y="414622"/>
                </a:lnTo>
                <a:lnTo>
                  <a:pt x="2148951" y="381963"/>
                </a:lnTo>
                <a:lnTo>
                  <a:pt x="2117396" y="350408"/>
                </a:lnTo>
                <a:lnTo>
                  <a:pt x="2084737" y="319988"/>
                </a:lnTo>
                <a:lnTo>
                  <a:pt x="2051008" y="290737"/>
                </a:lnTo>
                <a:lnTo>
                  <a:pt x="2016239" y="262687"/>
                </a:lnTo>
                <a:lnTo>
                  <a:pt x="1980464" y="235870"/>
                </a:lnTo>
                <a:lnTo>
                  <a:pt x="1943715" y="210318"/>
                </a:lnTo>
                <a:lnTo>
                  <a:pt x="1906024" y="186064"/>
                </a:lnTo>
                <a:lnTo>
                  <a:pt x="1867424" y="163140"/>
                </a:lnTo>
                <a:lnTo>
                  <a:pt x="1827947" y="141578"/>
                </a:lnTo>
                <a:lnTo>
                  <a:pt x="1787626" y="121411"/>
                </a:lnTo>
                <a:lnTo>
                  <a:pt x="1746492" y="102672"/>
                </a:lnTo>
                <a:lnTo>
                  <a:pt x="1704579" y="85393"/>
                </a:lnTo>
                <a:lnTo>
                  <a:pt x="1661918" y="69605"/>
                </a:lnTo>
                <a:lnTo>
                  <a:pt x="1618542" y="55342"/>
                </a:lnTo>
                <a:lnTo>
                  <a:pt x="1574484" y="42635"/>
                </a:lnTo>
                <a:lnTo>
                  <a:pt x="1529775" y="31518"/>
                </a:lnTo>
                <a:lnTo>
                  <a:pt x="1484448" y="22022"/>
                </a:lnTo>
                <a:lnTo>
                  <a:pt x="1438536" y="14180"/>
                </a:lnTo>
                <a:lnTo>
                  <a:pt x="1392071" y="8025"/>
                </a:lnTo>
                <a:lnTo>
                  <a:pt x="1345085" y="3588"/>
                </a:lnTo>
                <a:lnTo>
                  <a:pt x="1297610" y="902"/>
                </a:lnTo>
                <a:lnTo>
                  <a:pt x="1249679" y="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272153" y="1488440"/>
            <a:ext cx="837565" cy="17506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3780"/>
              </a:lnSpc>
            </a:pPr>
            <a:r>
              <a:rPr dirty="0" sz="11500" spc="-5" b="1">
                <a:solidFill>
                  <a:srgbClr val="FFFFFF"/>
                </a:solidFill>
                <a:latin typeface="Arial"/>
                <a:cs typeface="Arial"/>
              </a:rPr>
              <a:t>6</a:t>
            </a:r>
            <a:endParaRPr sz="115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73829" y="3025140"/>
            <a:ext cx="1616075" cy="3759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solidFill>
                  <a:srgbClr val="FFFFFF"/>
                </a:solidFill>
                <a:latin typeface="Arial"/>
                <a:cs typeface="Arial"/>
              </a:rPr>
              <a:t>Kontinente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159507" y="3300984"/>
            <a:ext cx="2289047" cy="228904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479548" y="3860279"/>
            <a:ext cx="1719072" cy="12451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212848" y="3316223"/>
            <a:ext cx="2186940" cy="2186940"/>
          </a:xfrm>
          <a:custGeom>
            <a:avLst/>
            <a:gdLst/>
            <a:ahLst/>
            <a:cxnLst/>
            <a:rect l="l" t="t" r="r" b="b"/>
            <a:pathLst>
              <a:path w="2186940" h="2186940">
                <a:moveTo>
                  <a:pt x="1093469" y="0"/>
                </a:moveTo>
                <a:lnTo>
                  <a:pt x="1044764" y="1065"/>
                </a:lnTo>
                <a:lnTo>
                  <a:pt x="996603" y="4232"/>
                </a:lnTo>
                <a:lnTo>
                  <a:pt x="949033" y="9455"/>
                </a:lnTo>
                <a:lnTo>
                  <a:pt x="902097" y="16691"/>
                </a:lnTo>
                <a:lnTo>
                  <a:pt x="855839" y="25895"/>
                </a:lnTo>
                <a:lnTo>
                  <a:pt x="810305" y="37022"/>
                </a:lnTo>
                <a:lnTo>
                  <a:pt x="765538" y="50029"/>
                </a:lnTo>
                <a:lnTo>
                  <a:pt x="721584" y="64870"/>
                </a:lnTo>
                <a:lnTo>
                  <a:pt x="678486" y="81501"/>
                </a:lnTo>
                <a:lnTo>
                  <a:pt x="636289" y="99877"/>
                </a:lnTo>
                <a:lnTo>
                  <a:pt x="595038" y="119955"/>
                </a:lnTo>
                <a:lnTo>
                  <a:pt x="554777" y="141690"/>
                </a:lnTo>
                <a:lnTo>
                  <a:pt x="515550" y="165037"/>
                </a:lnTo>
                <a:lnTo>
                  <a:pt x="477402" y="189951"/>
                </a:lnTo>
                <a:lnTo>
                  <a:pt x="440377" y="216389"/>
                </a:lnTo>
                <a:lnTo>
                  <a:pt x="404520" y="244306"/>
                </a:lnTo>
                <a:lnTo>
                  <a:pt x="369875" y="273658"/>
                </a:lnTo>
                <a:lnTo>
                  <a:pt x="336487" y="304399"/>
                </a:lnTo>
                <a:lnTo>
                  <a:pt x="304399" y="336487"/>
                </a:lnTo>
                <a:lnTo>
                  <a:pt x="273658" y="369875"/>
                </a:lnTo>
                <a:lnTo>
                  <a:pt x="244306" y="404520"/>
                </a:lnTo>
                <a:lnTo>
                  <a:pt x="216389" y="440377"/>
                </a:lnTo>
                <a:lnTo>
                  <a:pt x="189951" y="477402"/>
                </a:lnTo>
                <a:lnTo>
                  <a:pt x="165037" y="515550"/>
                </a:lnTo>
                <a:lnTo>
                  <a:pt x="141690" y="554777"/>
                </a:lnTo>
                <a:lnTo>
                  <a:pt x="119955" y="595038"/>
                </a:lnTo>
                <a:lnTo>
                  <a:pt x="99877" y="636289"/>
                </a:lnTo>
                <a:lnTo>
                  <a:pt x="81501" y="678486"/>
                </a:lnTo>
                <a:lnTo>
                  <a:pt x="64870" y="721584"/>
                </a:lnTo>
                <a:lnTo>
                  <a:pt x="50029" y="765538"/>
                </a:lnTo>
                <a:lnTo>
                  <a:pt x="37022" y="810305"/>
                </a:lnTo>
                <a:lnTo>
                  <a:pt x="25895" y="855839"/>
                </a:lnTo>
                <a:lnTo>
                  <a:pt x="16691" y="902097"/>
                </a:lnTo>
                <a:lnTo>
                  <a:pt x="9455" y="949033"/>
                </a:lnTo>
                <a:lnTo>
                  <a:pt x="4232" y="996603"/>
                </a:lnTo>
                <a:lnTo>
                  <a:pt x="1065" y="1044764"/>
                </a:lnTo>
                <a:lnTo>
                  <a:pt x="0" y="1093470"/>
                </a:lnTo>
                <a:lnTo>
                  <a:pt x="1065" y="1142175"/>
                </a:lnTo>
                <a:lnTo>
                  <a:pt x="4232" y="1190336"/>
                </a:lnTo>
                <a:lnTo>
                  <a:pt x="9455" y="1237906"/>
                </a:lnTo>
                <a:lnTo>
                  <a:pt x="16691" y="1284842"/>
                </a:lnTo>
                <a:lnTo>
                  <a:pt x="25895" y="1331100"/>
                </a:lnTo>
                <a:lnTo>
                  <a:pt x="37022" y="1376634"/>
                </a:lnTo>
                <a:lnTo>
                  <a:pt x="50029" y="1421401"/>
                </a:lnTo>
                <a:lnTo>
                  <a:pt x="64870" y="1465355"/>
                </a:lnTo>
                <a:lnTo>
                  <a:pt x="81501" y="1508453"/>
                </a:lnTo>
                <a:lnTo>
                  <a:pt x="99877" y="1550650"/>
                </a:lnTo>
                <a:lnTo>
                  <a:pt x="119955" y="1591901"/>
                </a:lnTo>
                <a:lnTo>
                  <a:pt x="141690" y="1632162"/>
                </a:lnTo>
                <a:lnTo>
                  <a:pt x="165037" y="1671389"/>
                </a:lnTo>
                <a:lnTo>
                  <a:pt x="189951" y="1709537"/>
                </a:lnTo>
                <a:lnTo>
                  <a:pt x="216389" y="1746562"/>
                </a:lnTo>
                <a:lnTo>
                  <a:pt x="244306" y="1782419"/>
                </a:lnTo>
                <a:lnTo>
                  <a:pt x="273658" y="1817064"/>
                </a:lnTo>
                <a:lnTo>
                  <a:pt x="304399" y="1850452"/>
                </a:lnTo>
                <a:lnTo>
                  <a:pt x="336487" y="1882540"/>
                </a:lnTo>
                <a:lnTo>
                  <a:pt x="369875" y="1913281"/>
                </a:lnTo>
                <a:lnTo>
                  <a:pt x="404520" y="1942633"/>
                </a:lnTo>
                <a:lnTo>
                  <a:pt x="440377" y="1970550"/>
                </a:lnTo>
                <a:lnTo>
                  <a:pt x="477402" y="1996988"/>
                </a:lnTo>
                <a:lnTo>
                  <a:pt x="515550" y="2021902"/>
                </a:lnTo>
                <a:lnTo>
                  <a:pt x="554777" y="2045249"/>
                </a:lnTo>
                <a:lnTo>
                  <a:pt x="595038" y="2066984"/>
                </a:lnTo>
                <a:lnTo>
                  <a:pt x="636289" y="2087062"/>
                </a:lnTo>
                <a:lnTo>
                  <a:pt x="678486" y="2105438"/>
                </a:lnTo>
                <a:lnTo>
                  <a:pt x="721584" y="2122069"/>
                </a:lnTo>
                <a:lnTo>
                  <a:pt x="765538" y="2136910"/>
                </a:lnTo>
                <a:lnTo>
                  <a:pt x="810305" y="2149917"/>
                </a:lnTo>
                <a:lnTo>
                  <a:pt x="855839" y="2161044"/>
                </a:lnTo>
                <a:lnTo>
                  <a:pt x="902097" y="2170248"/>
                </a:lnTo>
                <a:lnTo>
                  <a:pt x="949033" y="2177484"/>
                </a:lnTo>
                <a:lnTo>
                  <a:pt x="996603" y="2182707"/>
                </a:lnTo>
                <a:lnTo>
                  <a:pt x="1044764" y="2185874"/>
                </a:lnTo>
                <a:lnTo>
                  <a:pt x="1093469" y="2186940"/>
                </a:lnTo>
                <a:lnTo>
                  <a:pt x="1142175" y="2185874"/>
                </a:lnTo>
                <a:lnTo>
                  <a:pt x="1190336" y="2182707"/>
                </a:lnTo>
                <a:lnTo>
                  <a:pt x="1237906" y="2177484"/>
                </a:lnTo>
                <a:lnTo>
                  <a:pt x="1284842" y="2170248"/>
                </a:lnTo>
                <a:lnTo>
                  <a:pt x="1331100" y="2161044"/>
                </a:lnTo>
                <a:lnTo>
                  <a:pt x="1376634" y="2149917"/>
                </a:lnTo>
                <a:lnTo>
                  <a:pt x="1421401" y="2136910"/>
                </a:lnTo>
                <a:lnTo>
                  <a:pt x="1465355" y="2122069"/>
                </a:lnTo>
                <a:lnTo>
                  <a:pt x="1508453" y="2105438"/>
                </a:lnTo>
                <a:lnTo>
                  <a:pt x="1550650" y="2087062"/>
                </a:lnTo>
                <a:lnTo>
                  <a:pt x="1591901" y="2066984"/>
                </a:lnTo>
                <a:lnTo>
                  <a:pt x="1632162" y="2045249"/>
                </a:lnTo>
                <a:lnTo>
                  <a:pt x="1671389" y="2021902"/>
                </a:lnTo>
                <a:lnTo>
                  <a:pt x="1709537" y="1996988"/>
                </a:lnTo>
                <a:lnTo>
                  <a:pt x="1746562" y="1970550"/>
                </a:lnTo>
                <a:lnTo>
                  <a:pt x="1782419" y="1942633"/>
                </a:lnTo>
                <a:lnTo>
                  <a:pt x="1817064" y="1913281"/>
                </a:lnTo>
                <a:lnTo>
                  <a:pt x="1850452" y="1882540"/>
                </a:lnTo>
                <a:lnTo>
                  <a:pt x="1882540" y="1850452"/>
                </a:lnTo>
                <a:lnTo>
                  <a:pt x="1913281" y="1817064"/>
                </a:lnTo>
                <a:lnTo>
                  <a:pt x="1942633" y="1782419"/>
                </a:lnTo>
                <a:lnTo>
                  <a:pt x="1970550" y="1746562"/>
                </a:lnTo>
                <a:lnTo>
                  <a:pt x="1996988" y="1709537"/>
                </a:lnTo>
                <a:lnTo>
                  <a:pt x="2021902" y="1671389"/>
                </a:lnTo>
                <a:lnTo>
                  <a:pt x="2045249" y="1632162"/>
                </a:lnTo>
                <a:lnTo>
                  <a:pt x="2066984" y="1591901"/>
                </a:lnTo>
                <a:lnTo>
                  <a:pt x="2087062" y="1550650"/>
                </a:lnTo>
                <a:lnTo>
                  <a:pt x="2105438" y="1508453"/>
                </a:lnTo>
                <a:lnTo>
                  <a:pt x="2122069" y="1465355"/>
                </a:lnTo>
                <a:lnTo>
                  <a:pt x="2136910" y="1421401"/>
                </a:lnTo>
                <a:lnTo>
                  <a:pt x="2149917" y="1376634"/>
                </a:lnTo>
                <a:lnTo>
                  <a:pt x="2161044" y="1331100"/>
                </a:lnTo>
                <a:lnTo>
                  <a:pt x="2170248" y="1284842"/>
                </a:lnTo>
                <a:lnTo>
                  <a:pt x="2177484" y="1237906"/>
                </a:lnTo>
                <a:lnTo>
                  <a:pt x="2182707" y="1190336"/>
                </a:lnTo>
                <a:lnTo>
                  <a:pt x="2185874" y="1142175"/>
                </a:lnTo>
                <a:lnTo>
                  <a:pt x="2186940" y="1093470"/>
                </a:lnTo>
                <a:lnTo>
                  <a:pt x="2185874" y="1044764"/>
                </a:lnTo>
                <a:lnTo>
                  <a:pt x="2182707" y="996603"/>
                </a:lnTo>
                <a:lnTo>
                  <a:pt x="2177484" y="949033"/>
                </a:lnTo>
                <a:lnTo>
                  <a:pt x="2170248" y="902097"/>
                </a:lnTo>
                <a:lnTo>
                  <a:pt x="2161044" y="855839"/>
                </a:lnTo>
                <a:lnTo>
                  <a:pt x="2149917" y="810305"/>
                </a:lnTo>
                <a:lnTo>
                  <a:pt x="2136910" y="765538"/>
                </a:lnTo>
                <a:lnTo>
                  <a:pt x="2122069" y="721584"/>
                </a:lnTo>
                <a:lnTo>
                  <a:pt x="2105438" y="678486"/>
                </a:lnTo>
                <a:lnTo>
                  <a:pt x="2087062" y="636289"/>
                </a:lnTo>
                <a:lnTo>
                  <a:pt x="2066984" y="595038"/>
                </a:lnTo>
                <a:lnTo>
                  <a:pt x="2045249" y="554777"/>
                </a:lnTo>
                <a:lnTo>
                  <a:pt x="2021902" y="515550"/>
                </a:lnTo>
                <a:lnTo>
                  <a:pt x="1996988" y="477402"/>
                </a:lnTo>
                <a:lnTo>
                  <a:pt x="1970550" y="440377"/>
                </a:lnTo>
                <a:lnTo>
                  <a:pt x="1942633" y="404520"/>
                </a:lnTo>
                <a:lnTo>
                  <a:pt x="1913281" y="369875"/>
                </a:lnTo>
                <a:lnTo>
                  <a:pt x="1882540" y="336487"/>
                </a:lnTo>
                <a:lnTo>
                  <a:pt x="1850452" y="304399"/>
                </a:lnTo>
                <a:lnTo>
                  <a:pt x="1817064" y="273658"/>
                </a:lnTo>
                <a:lnTo>
                  <a:pt x="1782419" y="244306"/>
                </a:lnTo>
                <a:lnTo>
                  <a:pt x="1746562" y="216389"/>
                </a:lnTo>
                <a:lnTo>
                  <a:pt x="1709537" y="189951"/>
                </a:lnTo>
                <a:lnTo>
                  <a:pt x="1671389" y="165037"/>
                </a:lnTo>
                <a:lnTo>
                  <a:pt x="1632162" y="141690"/>
                </a:lnTo>
                <a:lnTo>
                  <a:pt x="1591901" y="119955"/>
                </a:lnTo>
                <a:lnTo>
                  <a:pt x="1550650" y="99877"/>
                </a:lnTo>
                <a:lnTo>
                  <a:pt x="1508453" y="81501"/>
                </a:lnTo>
                <a:lnTo>
                  <a:pt x="1465355" y="64870"/>
                </a:lnTo>
                <a:lnTo>
                  <a:pt x="1421401" y="50029"/>
                </a:lnTo>
                <a:lnTo>
                  <a:pt x="1376634" y="37022"/>
                </a:lnTo>
                <a:lnTo>
                  <a:pt x="1331100" y="25895"/>
                </a:lnTo>
                <a:lnTo>
                  <a:pt x="1284842" y="16691"/>
                </a:lnTo>
                <a:lnTo>
                  <a:pt x="1237906" y="9455"/>
                </a:lnTo>
                <a:lnTo>
                  <a:pt x="1190336" y="4232"/>
                </a:lnTo>
                <a:lnTo>
                  <a:pt x="1142175" y="1065"/>
                </a:lnTo>
                <a:lnTo>
                  <a:pt x="1093469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2672588" y="3946144"/>
            <a:ext cx="1268730" cy="9251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Büros in  Dubai</a:t>
            </a:r>
            <a:r>
              <a:rPr dirty="0" sz="2000" spc="-9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und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Bulgarien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70559" y="2089404"/>
            <a:ext cx="2189988" cy="21899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992124" y="2449067"/>
            <a:ext cx="1543812" cy="147218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723900" y="2104644"/>
            <a:ext cx="2087880" cy="2087880"/>
          </a:xfrm>
          <a:custGeom>
            <a:avLst/>
            <a:gdLst/>
            <a:ahLst/>
            <a:cxnLst/>
            <a:rect l="l" t="t" r="r" b="b"/>
            <a:pathLst>
              <a:path w="2087880" h="2087879">
                <a:moveTo>
                  <a:pt x="1043939" y="0"/>
                </a:moveTo>
                <a:lnTo>
                  <a:pt x="996154" y="1074"/>
                </a:lnTo>
                <a:lnTo>
                  <a:pt x="948919" y="4265"/>
                </a:lnTo>
                <a:lnTo>
                  <a:pt x="902283" y="9529"/>
                </a:lnTo>
                <a:lnTo>
                  <a:pt x="856289" y="16818"/>
                </a:lnTo>
                <a:lnTo>
                  <a:pt x="810986" y="26086"/>
                </a:lnTo>
                <a:lnTo>
                  <a:pt x="766418" y="37288"/>
                </a:lnTo>
                <a:lnTo>
                  <a:pt x="722632" y="50377"/>
                </a:lnTo>
                <a:lnTo>
                  <a:pt x="679674" y="65308"/>
                </a:lnTo>
                <a:lnTo>
                  <a:pt x="637590" y="82034"/>
                </a:lnTo>
                <a:lnTo>
                  <a:pt x="596426" y="100509"/>
                </a:lnTo>
                <a:lnTo>
                  <a:pt x="556228" y="120687"/>
                </a:lnTo>
                <a:lnTo>
                  <a:pt x="517042" y="142522"/>
                </a:lnTo>
                <a:lnTo>
                  <a:pt x="478914" y="165968"/>
                </a:lnTo>
                <a:lnTo>
                  <a:pt x="441891" y="190979"/>
                </a:lnTo>
                <a:lnTo>
                  <a:pt x="406018" y="217509"/>
                </a:lnTo>
                <a:lnTo>
                  <a:pt x="371341" y="245512"/>
                </a:lnTo>
                <a:lnTo>
                  <a:pt x="337907" y="274942"/>
                </a:lnTo>
                <a:lnTo>
                  <a:pt x="305762" y="305752"/>
                </a:lnTo>
                <a:lnTo>
                  <a:pt x="274951" y="337897"/>
                </a:lnTo>
                <a:lnTo>
                  <a:pt x="245520" y="371331"/>
                </a:lnTo>
                <a:lnTo>
                  <a:pt x="217517" y="406007"/>
                </a:lnTo>
                <a:lnTo>
                  <a:pt x="190986" y="441880"/>
                </a:lnTo>
                <a:lnTo>
                  <a:pt x="165974" y="478903"/>
                </a:lnTo>
                <a:lnTo>
                  <a:pt x="142527" y="517031"/>
                </a:lnTo>
                <a:lnTo>
                  <a:pt x="120692" y="556217"/>
                </a:lnTo>
                <a:lnTo>
                  <a:pt x="100513" y="596415"/>
                </a:lnTo>
                <a:lnTo>
                  <a:pt x="82037" y="637579"/>
                </a:lnTo>
                <a:lnTo>
                  <a:pt x="65311" y="679664"/>
                </a:lnTo>
                <a:lnTo>
                  <a:pt x="50380" y="722622"/>
                </a:lnTo>
                <a:lnTo>
                  <a:pt x="37290" y="766409"/>
                </a:lnTo>
                <a:lnTo>
                  <a:pt x="26088" y="810978"/>
                </a:lnTo>
                <a:lnTo>
                  <a:pt x="16819" y="856283"/>
                </a:lnTo>
                <a:lnTo>
                  <a:pt x="9529" y="902277"/>
                </a:lnTo>
                <a:lnTo>
                  <a:pt x="4266" y="948916"/>
                </a:lnTo>
                <a:lnTo>
                  <a:pt x="1074" y="996152"/>
                </a:lnTo>
                <a:lnTo>
                  <a:pt x="0" y="1043939"/>
                </a:lnTo>
                <a:lnTo>
                  <a:pt x="1074" y="1091727"/>
                </a:lnTo>
                <a:lnTo>
                  <a:pt x="4266" y="1138963"/>
                </a:lnTo>
                <a:lnTo>
                  <a:pt x="9529" y="1185602"/>
                </a:lnTo>
                <a:lnTo>
                  <a:pt x="16819" y="1231596"/>
                </a:lnTo>
                <a:lnTo>
                  <a:pt x="26088" y="1276901"/>
                </a:lnTo>
                <a:lnTo>
                  <a:pt x="37290" y="1321470"/>
                </a:lnTo>
                <a:lnTo>
                  <a:pt x="50380" y="1365257"/>
                </a:lnTo>
                <a:lnTo>
                  <a:pt x="65311" y="1408215"/>
                </a:lnTo>
                <a:lnTo>
                  <a:pt x="82037" y="1450300"/>
                </a:lnTo>
                <a:lnTo>
                  <a:pt x="100513" y="1491464"/>
                </a:lnTo>
                <a:lnTo>
                  <a:pt x="120692" y="1531662"/>
                </a:lnTo>
                <a:lnTo>
                  <a:pt x="142527" y="1570848"/>
                </a:lnTo>
                <a:lnTo>
                  <a:pt x="165974" y="1608976"/>
                </a:lnTo>
                <a:lnTo>
                  <a:pt x="190986" y="1645999"/>
                </a:lnTo>
                <a:lnTo>
                  <a:pt x="217517" y="1681872"/>
                </a:lnTo>
                <a:lnTo>
                  <a:pt x="245520" y="1716548"/>
                </a:lnTo>
                <a:lnTo>
                  <a:pt x="274951" y="1749982"/>
                </a:lnTo>
                <a:lnTo>
                  <a:pt x="305762" y="1782127"/>
                </a:lnTo>
                <a:lnTo>
                  <a:pt x="337907" y="1812937"/>
                </a:lnTo>
                <a:lnTo>
                  <a:pt x="371341" y="1842367"/>
                </a:lnTo>
                <a:lnTo>
                  <a:pt x="406018" y="1870370"/>
                </a:lnTo>
                <a:lnTo>
                  <a:pt x="441891" y="1896900"/>
                </a:lnTo>
                <a:lnTo>
                  <a:pt x="478914" y="1921911"/>
                </a:lnTo>
                <a:lnTo>
                  <a:pt x="517042" y="1945357"/>
                </a:lnTo>
                <a:lnTo>
                  <a:pt x="556228" y="1967192"/>
                </a:lnTo>
                <a:lnTo>
                  <a:pt x="596426" y="1987370"/>
                </a:lnTo>
                <a:lnTo>
                  <a:pt x="637590" y="2005845"/>
                </a:lnTo>
                <a:lnTo>
                  <a:pt x="679674" y="2022571"/>
                </a:lnTo>
                <a:lnTo>
                  <a:pt x="722632" y="2037502"/>
                </a:lnTo>
                <a:lnTo>
                  <a:pt x="766418" y="2050591"/>
                </a:lnTo>
                <a:lnTo>
                  <a:pt x="810986" y="2061793"/>
                </a:lnTo>
                <a:lnTo>
                  <a:pt x="856289" y="2071061"/>
                </a:lnTo>
                <a:lnTo>
                  <a:pt x="902283" y="2078350"/>
                </a:lnTo>
                <a:lnTo>
                  <a:pt x="948919" y="2083614"/>
                </a:lnTo>
                <a:lnTo>
                  <a:pt x="996154" y="2086805"/>
                </a:lnTo>
                <a:lnTo>
                  <a:pt x="1043939" y="2087879"/>
                </a:lnTo>
                <a:lnTo>
                  <a:pt x="1091727" y="2086805"/>
                </a:lnTo>
                <a:lnTo>
                  <a:pt x="1138963" y="2083614"/>
                </a:lnTo>
                <a:lnTo>
                  <a:pt x="1185602" y="2078350"/>
                </a:lnTo>
                <a:lnTo>
                  <a:pt x="1231596" y="2071061"/>
                </a:lnTo>
                <a:lnTo>
                  <a:pt x="1276901" y="2061793"/>
                </a:lnTo>
                <a:lnTo>
                  <a:pt x="1321470" y="2050591"/>
                </a:lnTo>
                <a:lnTo>
                  <a:pt x="1365257" y="2037502"/>
                </a:lnTo>
                <a:lnTo>
                  <a:pt x="1408215" y="2022571"/>
                </a:lnTo>
                <a:lnTo>
                  <a:pt x="1450300" y="2005845"/>
                </a:lnTo>
                <a:lnTo>
                  <a:pt x="1491464" y="1987370"/>
                </a:lnTo>
                <a:lnTo>
                  <a:pt x="1531662" y="1967192"/>
                </a:lnTo>
                <a:lnTo>
                  <a:pt x="1570848" y="1945357"/>
                </a:lnTo>
                <a:lnTo>
                  <a:pt x="1608976" y="1921911"/>
                </a:lnTo>
                <a:lnTo>
                  <a:pt x="1645999" y="1896900"/>
                </a:lnTo>
                <a:lnTo>
                  <a:pt x="1681872" y="1870370"/>
                </a:lnTo>
                <a:lnTo>
                  <a:pt x="1716548" y="1842367"/>
                </a:lnTo>
                <a:lnTo>
                  <a:pt x="1749982" y="1812937"/>
                </a:lnTo>
                <a:lnTo>
                  <a:pt x="1782127" y="1782127"/>
                </a:lnTo>
                <a:lnTo>
                  <a:pt x="1812937" y="1749982"/>
                </a:lnTo>
                <a:lnTo>
                  <a:pt x="1842367" y="1716548"/>
                </a:lnTo>
                <a:lnTo>
                  <a:pt x="1870370" y="1681872"/>
                </a:lnTo>
                <a:lnTo>
                  <a:pt x="1896900" y="1645999"/>
                </a:lnTo>
                <a:lnTo>
                  <a:pt x="1921911" y="1608976"/>
                </a:lnTo>
                <a:lnTo>
                  <a:pt x="1945357" y="1570848"/>
                </a:lnTo>
                <a:lnTo>
                  <a:pt x="1967192" y="1531662"/>
                </a:lnTo>
                <a:lnTo>
                  <a:pt x="1987370" y="1491464"/>
                </a:lnTo>
                <a:lnTo>
                  <a:pt x="2005845" y="1450300"/>
                </a:lnTo>
                <a:lnTo>
                  <a:pt x="2022571" y="1408215"/>
                </a:lnTo>
                <a:lnTo>
                  <a:pt x="2037502" y="1365257"/>
                </a:lnTo>
                <a:lnTo>
                  <a:pt x="2050591" y="1321470"/>
                </a:lnTo>
                <a:lnTo>
                  <a:pt x="2061793" y="1276901"/>
                </a:lnTo>
                <a:lnTo>
                  <a:pt x="2071061" y="1231596"/>
                </a:lnTo>
                <a:lnTo>
                  <a:pt x="2078350" y="1185602"/>
                </a:lnTo>
                <a:lnTo>
                  <a:pt x="2083614" y="1138963"/>
                </a:lnTo>
                <a:lnTo>
                  <a:pt x="2086805" y="1091727"/>
                </a:lnTo>
                <a:lnTo>
                  <a:pt x="2087880" y="1043939"/>
                </a:lnTo>
                <a:lnTo>
                  <a:pt x="2086805" y="996152"/>
                </a:lnTo>
                <a:lnTo>
                  <a:pt x="2083614" y="948916"/>
                </a:lnTo>
                <a:lnTo>
                  <a:pt x="2078350" y="902277"/>
                </a:lnTo>
                <a:lnTo>
                  <a:pt x="2071061" y="856283"/>
                </a:lnTo>
                <a:lnTo>
                  <a:pt x="2061793" y="810978"/>
                </a:lnTo>
                <a:lnTo>
                  <a:pt x="2050591" y="766409"/>
                </a:lnTo>
                <a:lnTo>
                  <a:pt x="2037502" y="722622"/>
                </a:lnTo>
                <a:lnTo>
                  <a:pt x="2022571" y="679664"/>
                </a:lnTo>
                <a:lnTo>
                  <a:pt x="2005845" y="637579"/>
                </a:lnTo>
                <a:lnTo>
                  <a:pt x="1987370" y="596415"/>
                </a:lnTo>
                <a:lnTo>
                  <a:pt x="1967192" y="556217"/>
                </a:lnTo>
                <a:lnTo>
                  <a:pt x="1945357" y="517031"/>
                </a:lnTo>
                <a:lnTo>
                  <a:pt x="1921911" y="478903"/>
                </a:lnTo>
                <a:lnTo>
                  <a:pt x="1896900" y="441880"/>
                </a:lnTo>
                <a:lnTo>
                  <a:pt x="1870370" y="406007"/>
                </a:lnTo>
                <a:lnTo>
                  <a:pt x="1842367" y="371331"/>
                </a:lnTo>
                <a:lnTo>
                  <a:pt x="1812937" y="337897"/>
                </a:lnTo>
                <a:lnTo>
                  <a:pt x="1782127" y="305752"/>
                </a:lnTo>
                <a:lnTo>
                  <a:pt x="1749982" y="274942"/>
                </a:lnTo>
                <a:lnTo>
                  <a:pt x="1716548" y="245512"/>
                </a:lnTo>
                <a:lnTo>
                  <a:pt x="1681872" y="217509"/>
                </a:lnTo>
                <a:lnTo>
                  <a:pt x="1645999" y="190979"/>
                </a:lnTo>
                <a:lnTo>
                  <a:pt x="1608976" y="165968"/>
                </a:lnTo>
                <a:lnTo>
                  <a:pt x="1570848" y="142522"/>
                </a:lnTo>
                <a:lnTo>
                  <a:pt x="1531662" y="120687"/>
                </a:lnTo>
                <a:lnTo>
                  <a:pt x="1491464" y="100509"/>
                </a:lnTo>
                <a:lnTo>
                  <a:pt x="1450300" y="82034"/>
                </a:lnTo>
                <a:lnTo>
                  <a:pt x="1408215" y="65308"/>
                </a:lnTo>
                <a:lnTo>
                  <a:pt x="1365257" y="50377"/>
                </a:lnTo>
                <a:lnTo>
                  <a:pt x="1321470" y="37288"/>
                </a:lnTo>
                <a:lnTo>
                  <a:pt x="1276901" y="26086"/>
                </a:lnTo>
                <a:lnTo>
                  <a:pt x="1231596" y="16818"/>
                </a:lnTo>
                <a:lnTo>
                  <a:pt x="1185602" y="9529"/>
                </a:lnTo>
                <a:lnTo>
                  <a:pt x="1138963" y="4265"/>
                </a:lnTo>
                <a:lnTo>
                  <a:pt x="1091727" y="1074"/>
                </a:lnTo>
                <a:lnTo>
                  <a:pt x="1043939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170533" y="2588386"/>
            <a:ext cx="1193800" cy="1114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">
              <a:lnSpc>
                <a:spcPct val="100000"/>
              </a:lnSpc>
            </a:pPr>
            <a:r>
              <a:rPr dirty="0" sz="3600" spc="-5" b="1">
                <a:solidFill>
                  <a:srgbClr val="FFFFFF"/>
                </a:solidFill>
                <a:latin typeface="Arial"/>
                <a:cs typeface="Arial"/>
              </a:rPr>
              <a:t>150</a:t>
            </a:r>
            <a:endParaRPr sz="3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Mitarbeiter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weltweit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10408919" y="6225540"/>
            <a:ext cx="1301496" cy="37642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12192000" cy="45430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6608" rIns="0" bIns="0" rtlCol="0" vert="horz">
            <a:spAutoFit/>
          </a:bodyPr>
          <a:lstStyle/>
          <a:p>
            <a:pPr marL="429259">
              <a:lnSpc>
                <a:spcPct val="100000"/>
              </a:lnSpc>
            </a:pPr>
            <a:r>
              <a:rPr dirty="0" sz="6000" spc="-114">
                <a:latin typeface="Arial"/>
                <a:cs typeface="Arial"/>
              </a:rPr>
              <a:t>WAS </a:t>
            </a:r>
            <a:r>
              <a:rPr dirty="0" sz="6000">
                <a:latin typeface="Arial"/>
                <a:cs typeface="Arial"/>
              </a:rPr>
              <a:t>SIND </a:t>
            </a:r>
            <a:r>
              <a:rPr dirty="0" sz="6000" spc="-5">
                <a:latin typeface="Arial"/>
                <a:cs typeface="Arial"/>
              </a:rPr>
              <a:t>UNSERE</a:t>
            </a:r>
            <a:r>
              <a:rPr dirty="0" sz="6000" spc="55">
                <a:latin typeface="Arial"/>
                <a:cs typeface="Arial"/>
              </a:rPr>
              <a:t> </a:t>
            </a:r>
            <a:r>
              <a:rPr dirty="0" sz="6000" spc="-5">
                <a:latin typeface="Arial"/>
                <a:cs typeface="Arial"/>
              </a:rPr>
              <a:t>WERTE?</a:t>
            </a:r>
            <a:endParaRPr sz="6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440685" y="1732026"/>
            <a:ext cx="7312659" cy="792480"/>
          </a:xfrm>
          <a:custGeom>
            <a:avLst/>
            <a:gdLst/>
            <a:ahLst/>
            <a:cxnLst/>
            <a:rect l="l" t="t" r="r" b="b"/>
            <a:pathLst>
              <a:path w="7312659" h="792480">
                <a:moveTo>
                  <a:pt x="0" y="792479"/>
                </a:moveTo>
                <a:lnTo>
                  <a:pt x="7312152" y="792479"/>
                </a:lnTo>
                <a:lnTo>
                  <a:pt x="7312152" y="0"/>
                </a:lnTo>
                <a:lnTo>
                  <a:pt x="0" y="0"/>
                </a:lnTo>
                <a:lnTo>
                  <a:pt x="0" y="792479"/>
                </a:lnTo>
                <a:close/>
              </a:path>
            </a:pathLst>
          </a:custGeom>
          <a:ln w="25907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440685" y="1732026"/>
            <a:ext cx="7312659" cy="792480"/>
          </a:xfrm>
          <a:prstGeom prst="rect">
            <a:avLst/>
          </a:prstGeom>
          <a:solidFill>
            <a:srgbClr val="343434"/>
          </a:solidFill>
        </p:spPr>
        <p:txBody>
          <a:bodyPr wrap="square" lIns="0" tIns="128270" rIns="0" bIns="0" rtlCol="0" vert="horz">
            <a:spAutoFit/>
          </a:bodyPr>
          <a:lstStyle/>
          <a:p>
            <a:pPr marL="377825">
              <a:lnSpc>
                <a:spcPct val="100000"/>
              </a:lnSpc>
              <a:spcBef>
                <a:spcPts val="1010"/>
              </a:spcBef>
            </a:pP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GRENZENLOSE</a:t>
            </a:r>
            <a:r>
              <a:rPr dirty="0" sz="32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3200">
                <a:solidFill>
                  <a:srgbClr val="FFFFFF"/>
                </a:solidFill>
                <a:latin typeface="Arial"/>
                <a:cs typeface="Arial"/>
              </a:rPr>
              <a:t>MÖGLICHKEITEN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3963" y="3467100"/>
            <a:ext cx="2270760" cy="2619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742187" y="4177296"/>
            <a:ext cx="1735836" cy="9402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27304" y="3482340"/>
            <a:ext cx="2169160" cy="2517775"/>
          </a:xfrm>
          <a:prstGeom prst="rect">
            <a:avLst/>
          </a:prstGeom>
          <a:solidFill>
            <a:srgbClr val="BC3828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419734" marR="412115" indent="76200">
              <a:lnSpc>
                <a:spcPct val="100000"/>
              </a:lnSpc>
              <a:spcBef>
                <a:spcPts val="1540"/>
              </a:spcBef>
            </a:pP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Vertrauen 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2000" spc="-9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Stabilität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737104" y="3467100"/>
            <a:ext cx="2270760" cy="26197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819400" y="3887711"/>
            <a:ext cx="2104644" cy="18547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790444" y="3482340"/>
            <a:ext cx="2169160" cy="2517775"/>
          </a:xfrm>
          <a:prstGeom prst="rect">
            <a:avLst/>
          </a:prstGeom>
          <a:solidFill>
            <a:srgbClr val="F49D0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algn="ctr" marL="234950" marR="227329">
              <a:lnSpc>
                <a:spcPct val="100000"/>
              </a:lnSpc>
              <a:spcBef>
                <a:spcPts val="1560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Entwicklung 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von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außer- 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g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000" spc="30" b="1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öhn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ich</a:t>
            </a: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n 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Führungs- 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kräften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998720" y="3467100"/>
            <a:ext cx="2270760" cy="26197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991100" y="4177296"/>
            <a:ext cx="2287524" cy="9402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5052059" y="3482340"/>
            <a:ext cx="2169160" cy="2517775"/>
          </a:xfrm>
          <a:prstGeom prst="rect">
            <a:avLst/>
          </a:prstGeom>
          <a:solidFill>
            <a:srgbClr val="9ABA5D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582295" marR="135890" indent="-437515">
              <a:lnSpc>
                <a:spcPct val="100000"/>
              </a:lnSpc>
              <a:spcBef>
                <a:spcPts val="1540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Professionel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l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es 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Konzept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261859" y="3467100"/>
            <a:ext cx="2270759" cy="261975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455407" y="4162056"/>
            <a:ext cx="1880616" cy="94029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7315200" y="3482340"/>
            <a:ext cx="2169160" cy="2517775"/>
          </a:xfrm>
          <a:prstGeom prst="rect">
            <a:avLst/>
          </a:prstGeom>
          <a:solidFill>
            <a:srgbClr val="169F85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347345" marR="339725" indent="121920">
              <a:lnSpc>
                <a:spcPct val="100000"/>
              </a:lnSpc>
              <a:spcBef>
                <a:spcPts val="1420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Befähigen  &amp;</a:t>
            </a:r>
            <a:r>
              <a:rPr dirty="0" sz="2000" spc="-17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Ausbilden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9525000" y="3467100"/>
            <a:ext cx="2269236" cy="26197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692640" y="4192536"/>
            <a:ext cx="1933955" cy="94029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9578340" y="3482340"/>
            <a:ext cx="2167255" cy="2517775"/>
          </a:xfrm>
          <a:prstGeom prst="rect">
            <a:avLst/>
          </a:prstGeom>
          <a:solidFill>
            <a:srgbClr val="2376B8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320675" marR="311785" indent="99060">
              <a:lnSpc>
                <a:spcPct val="100000"/>
              </a:lnSpc>
              <a:spcBef>
                <a:spcPts val="1660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Belohnung  &amp;</a:t>
            </a:r>
            <a:r>
              <a:rPr dirty="0" sz="20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Förderung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8203" rIns="0" bIns="0" rtlCol="0" vert="horz">
            <a:spAutoFit/>
          </a:bodyPr>
          <a:lstStyle/>
          <a:p>
            <a:pPr marL="195580">
              <a:lnSpc>
                <a:spcPct val="100000"/>
              </a:lnSpc>
            </a:pPr>
            <a:r>
              <a:rPr dirty="0" sz="3600" spc="-50">
                <a:solidFill>
                  <a:srgbClr val="271F66"/>
                </a:solidFill>
              </a:rPr>
              <a:t>WAS </a:t>
            </a:r>
            <a:r>
              <a:rPr dirty="0" sz="3600">
                <a:solidFill>
                  <a:srgbClr val="271F66"/>
                </a:solidFill>
              </a:rPr>
              <a:t>IST </a:t>
            </a:r>
            <a:r>
              <a:rPr dirty="0" sz="3600" spc="-5">
                <a:solidFill>
                  <a:srgbClr val="271F66"/>
                </a:solidFill>
              </a:rPr>
              <a:t>UNSERE</a:t>
            </a:r>
            <a:r>
              <a:rPr dirty="0" sz="3600" spc="-30">
                <a:solidFill>
                  <a:srgbClr val="271F66"/>
                </a:solidFill>
              </a:rPr>
              <a:t> </a:t>
            </a:r>
            <a:r>
              <a:rPr dirty="0" sz="3600" spc="-10">
                <a:solidFill>
                  <a:srgbClr val="271F66"/>
                </a:solidFill>
              </a:rPr>
              <a:t>MISSION?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7088123" y="0"/>
            <a:ext cx="5103875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408919" y="6225540"/>
            <a:ext cx="1301496" cy="3764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644" y="1501775"/>
            <a:ext cx="5918835" cy="44310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marR="234315" indent="-457200">
              <a:lnSpc>
                <a:spcPct val="100000"/>
              </a:lnSpc>
              <a:buClr>
                <a:srgbClr val="BC3828"/>
              </a:buClr>
              <a:buFont typeface="Segoe UI Symbol"/>
              <a:buChar char="✓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OneLife </a:t>
            </a:r>
            <a:r>
              <a:rPr dirty="0" sz="1800" spc="-10">
                <a:solidFill>
                  <a:srgbClr val="343434"/>
                </a:solidFill>
                <a:latin typeface="Segoe UI"/>
                <a:cs typeface="Segoe UI"/>
              </a:rPr>
              <a:t>Network's 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Mission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ist es, eine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weltweite  </a:t>
            </a:r>
            <a:r>
              <a:rPr dirty="0" sz="1800" b="1">
                <a:solidFill>
                  <a:srgbClr val="BC3828"/>
                </a:solidFill>
                <a:latin typeface="Segoe UI"/>
                <a:cs typeface="Segoe UI"/>
              </a:rPr>
              <a:t>Gemeinschaft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von </a:t>
            </a:r>
            <a:r>
              <a:rPr dirty="0" sz="1800" spc="-20">
                <a:solidFill>
                  <a:srgbClr val="343434"/>
                </a:solidFill>
                <a:latin typeface="Segoe UI"/>
                <a:cs typeface="Segoe UI"/>
              </a:rPr>
              <a:t>Web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Anwendern 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für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den</a:t>
            </a:r>
            <a:r>
              <a:rPr dirty="0" sz="1800" spc="-55">
                <a:solidFill>
                  <a:srgbClr val="343434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343434"/>
                </a:solidFill>
                <a:latin typeface="Segoe UI"/>
                <a:cs typeface="Segoe UI"/>
              </a:rPr>
              <a:t>aktiven 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Gebrauch 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und für </a:t>
            </a:r>
            <a:r>
              <a:rPr dirty="0" sz="1800" spc="-15">
                <a:solidFill>
                  <a:srgbClr val="343434"/>
                </a:solidFill>
                <a:latin typeface="Segoe UI"/>
                <a:cs typeface="Segoe UI"/>
              </a:rPr>
              <a:t>Verbesserungen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der </a:t>
            </a:r>
            <a:r>
              <a:rPr dirty="0" sz="1800" spc="-10">
                <a:solidFill>
                  <a:srgbClr val="343434"/>
                </a:solidFill>
                <a:latin typeface="Segoe UI"/>
                <a:cs typeface="Segoe UI"/>
              </a:rPr>
              <a:t>aktuellsten  Spitzenprodukte 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und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Leistungen</a:t>
            </a:r>
            <a:r>
              <a:rPr dirty="0" sz="1800" spc="-35">
                <a:solidFill>
                  <a:srgbClr val="343434"/>
                </a:solidFill>
                <a:latin typeface="Segoe UI"/>
                <a:cs typeface="Segoe UI"/>
              </a:rPr>
              <a:t>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aufzubauen.</a:t>
            </a:r>
            <a:endParaRPr sz="18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BC3828"/>
              </a:buClr>
              <a:buFont typeface="Segoe UI Symbol"/>
              <a:buChar char="✓"/>
            </a:pPr>
            <a:endParaRPr sz="185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Font typeface="Segoe UI Symbol"/>
              <a:buChar char="✓"/>
              <a:tabLst>
                <a:tab pos="469265" algn="l"/>
                <a:tab pos="469900" algn="l"/>
              </a:tabLst>
            </a:pP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Das </a:t>
            </a:r>
            <a:r>
              <a:rPr dirty="0" sz="1800" b="1">
                <a:solidFill>
                  <a:srgbClr val="BC3828"/>
                </a:solidFill>
                <a:latin typeface="Segoe UI"/>
                <a:cs typeface="Segoe UI"/>
              </a:rPr>
              <a:t>Ziel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ist die </a:t>
            </a:r>
            <a:r>
              <a:rPr dirty="0" sz="1800" spc="-10" b="1">
                <a:solidFill>
                  <a:srgbClr val="BC3828"/>
                </a:solidFill>
                <a:latin typeface="Segoe UI"/>
                <a:cs typeface="Segoe UI"/>
              </a:rPr>
              <a:t>Steigerung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der Lebensqualität</a:t>
            </a:r>
            <a:endParaRPr sz="1800">
              <a:latin typeface="Segoe UI"/>
              <a:cs typeface="Segoe UI"/>
            </a:endParaRPr>
          </a:p>
          <a:p>
            <a:pPr marL="469900">
              <a:lnSpc>
                <a:spcPct val="100000"/>
              </a:lnSpc>
            </a:pP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für Mitglieder welche </a:t>
            </a:r>
            <a:r>
              <a:rPr dirty="0" sz="1800" b="1">
                <a:solidFill>
                  <a:srgbClr val="BC3828"/>
                </a:solidFill>
                <a:latin typeface="Segoe UI"/>
                <a:cs typeface="Segoe UI"/>
              </a:rPr>
              <a:t>das ONE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Ecosystem</a:t>
            </a:r>
            <a:r>
              <a:rPr dirty="0" sz="1800" spc="-50" b="1">
                <a:solidFill>
                  <a:srgbClr val="BC3828"/>
                </a:solidFill>
                <a:latin typeface="Segoe UI"/>
                <a:cs typeface="Segoe UI"/>
              </a:rPr>
              <a:t>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nutzen.</a:t>
            </a:r>
            <a:endParaRPr sz="18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50">
              <a:latin typeface="Times New Roman"/>
              <a:cs typeface="Times New Roman"/>
            </a:endParaRPr>
          </a:p>
          <a:p>
            <a:pPr marL="469900" marR="235585" indent="-457200">
              <a:lnSpc>
                <a:spcPct val="100000"/>
              </a:lnSpc>
              <a:buClr>
                <a:srgbClr val="BC3828"/>
              </a:buClr>
              <a:buFont typeface="Segoe UI Symbol"/>
              <a:buChar char="✓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Einen </a:t>
            </a:r>
            <a:r>
              <a:rPr dirty="0" sz="1800" spc="-10">
                <a:solidFill>
                  <a:srgbClr val="343434"/>
                </a:solidFill>
                <a:latin typeface="Segoe UI"/>
                <a:cs typeface="Segoe UI"/>
              </a:rPr>
              <a:t>alternativen 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und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gleichberechtigten </a:t>
            </a:r>
            <a:r>
              <a:rPr dirty="0" sz="1800" b="1">
                <a:solidFill>
                  <a:srgbClr val="BC3828"/>
                </a:solidFill>
                <a:latin typeface="Segoe UI"/>
                <a:cs typeface="Segoe UI"/>
              </a:rPr>
              <a:t>Zugang  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für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alle 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Menschen </a:t>
            </a:r>
            <a:r>
              <a:rPr dirty="0" sz="1800" spc="-10">
                <a:solidFill>
                  <a:srgbClr val="343434"/>
                </a:solidFill>
                <a:latin typeface="Segoe UI"/>
                <a:cs typeface="Segoe UI"/>
              </a:rPr>
              <a:t>weltweit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zu praktischer 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und  </a:t>
            </a:r>
            <a:r>
              <a:rPr dirty="0" sz="1800" spc="-15">
                <a:solidFill>
                  <a:srgbClr val="343434"/>
                </a:solidFill>
                <a:latin typeface="Segoe UI"/>
                <a:cs typeface="Segoe UI"/>
              </a:rPr>
              <a:t>relevanter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finanzieller Bildung zu</a:t>
            </a:r>
            <a:r>
              <a:rPr dirty="0" sz="1800" spc="5">
                <a:solidFill>
                  <a:srgbClr val="343434"/>
                </a:solidFill>
                <a:latin typeface="Segoe UI"/>
                <a:cs typeface="Segoe UI"/>
              </a:rPr>
              <a:t> </a:t>
            </a:r>
            <a:r>
              <a:rPr dirty="0" sz="1800" spc="-10">
                <a:solidFill>
                  <a:srgbClr val="343434"/>
                </a:solidFill>
                <a:latin typeface="Segoe UI"/>
                <a:cs typeface="Segoe UI"/>
              </a:rPr>
              <a:t>bieten.</a:t>
            </a:r>
            <a:endParaRPr sz="18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BC3828"/>
              </a:buClr>
              <a:buFont typeface="Segoe UI Symbol"/>
              <a:buChar char="✓"/>
            </a:pPr>
            <a:endParaRPr sz="185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lr>
                <a:srgbClr val="BC3828"/>
              </a:buClr>
              <a:buFont typeface="Segoe UI Symbol"/>
              <a:buChar char="✓"/>
              <a:tabLst>
                <a:tab pos="469265" algn="l"/>
                <a:tab pos="469900" algn="l"/>
              </a:tabLst>
            </a:pP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Das </a:t>
            </a:r>
            <a:r>
              <a:rPr dirty="0" sz="1800" spc="-10">
                <a:solidFill>
                  <a:srgbClr val="343434"/>
                </a:solidFill>
                <a:latin typeface="Segoe UI"/>
                <a:cs typeface="Segoe UI"/>
              </a:rPr>
              <a:t>Starten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einer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natürlichen finanziellen</a:t>
            </a:r>
            <a:r>
              <a:rPr dirty="0" sz="1800" spc="35" b="1">
                <a:solidFill>
                  <a:srgbClr val="BC3828"/>
                </a:solidFill>
                <a:latin typeface="Segoe UI"/>
                <a:cs typeface="Segoe UI"/>
              </a:rPr>
              <a:t>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Evolution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.</a:t>
            </a:r>
            <a:endParaRPr sz="18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5"/>
              </a:spcBef>
              <a:buClr>
                <a:srgbClr val="BC3828"/>
              </a:buClr>
              <a:buFont typeface="Segoe UI Symbol"/>
              <a:buChar char="✓"/>
            </a:pPr>
            <a:endParaRPr sz="2050">
              <a:latin typeface="Times New Roman"/>
              <a:cs typeface="Times New Roman"/>
            </a:endParaRPr>
          </a:p>
          <a:p>
            <a:pPr marL="469900" marR="34290" indent="-457200">
              <a:lnSpc>
                <a:spcPct val="100000"/>
              </a:lnSpc>
              <a:buClr>
                <a:srgbClr val="BC3828"/>
              </a:buClr>
              <a:buFont typeface="Segoe UI Symbol"/>
              <a:buChar char="✓"/>
              <a:tabLst>
                <a:tab pos="469265" algn="l"/>
                <a:tab pos="469900" algn="l"/>
              </a:tabLst>
            </a:pPr>
            <a:r>
              <a:rPr dirty="0" sz="1800" spc="-15">
                <a:solidFill>
                  <a:srgbClr val="343434"/>
                </a:solidFill>
                <a:latin typeface="Segoe UI"/>
                <a:cs typeface="Segoe UI"/>
              </a:rPr>
              <a:t>Kreieren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von neuen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Marktchancen 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und </a:t>
            </a:r>
            <a:r>
              <a:rPr dirty="0" sz="1800" spc="-5">
                <a:solidFill>
                  <a:srgbClr val="343434"/>
                </a:solidFill>
                <a:latin typeface="Segoe UI"/>
                <a:cs typeface="Segoe UI"/>
              </a:rPr>
              <a:t>bestmögliche  Nutzung  </a:t>
            </a:r>
            <a:r>
              <a:rPr dirty="0" sz="1800" spc="-5" b="1">
                <a:solidFill>
                  <a:srgbClr val="BC3828"/>
                </a:solidFill>
                <a:latin typeface="Segoe UI"/>
                <a:cs typeface="Segoe UI"/>
              </a:rPr>
              <a:t>des</a:t>
            </a:r>
            <a:r>
              <a:rPr dirty="0" sz="1800" spc="-105" b="1">
                <a:solidFill>
                  <a:srgbClr val="BC3828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BC3828"/>
                </a:solidFill>
                <a:latin typeface="Segoe UI"/>
                <a:cs typeface="Segoe UI"/>
              </a:rPr>
              <a:t>Wirtschaftswachstums</a:t>
            </a:r>
            <a:r>
              <a:rPr dirty="0" sz="1800">
                <a:solidFill>
                  <a:srgbClr val="343434"/>
                </a:solidFill>
                <a:latin typeface="Segoe UI"/>
                <a:cs typeface="Segoe UI"/>
              </a:rPr>
              <a:t>.</a:t>
            </a:r>
            <a:endParaRPr sz="1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4" y="0"/>
            <a:ext cx="8247380" cy="6858000"/>
          </a:xfrm>
          <a:custGeom>
            <a:avLst/>
            <a:gdLst/>
            <a:ahLst/>
            <a:cxnLst/>
            <a:rect l="l" t="t" r="r" b="b"/>
            <a:pathLst>
              <a:path w="8247380" h="6858000">
                <a:moveTo>
                  <a:pt x="5128349" y="0"/>
                </a:moveTo>
                <a:lnTo>
                  <a:pt x="8667" y="0"/>
                </a:lnTo>
                <a:lnTo>
                  <a:pt x="8855" y="117431"/>
                </a:lnTo>
                <a:lnTo>
                  <a:pt x="8988" y="218247"/>
                </a:lnTo>
                <a:lnTo>
                  <a:pt x="9143" y="369604"/>
                </a:lnTo>
                <a:lnTo>
                  <a:pt x="9285" y="622200"/>
                </a:lnTo>
                <a:lnTo>
                  <a:pt x="9145" y="1179228"/>
                </a:lnTo>
                <a:lnTo>
                  <a:pt x="9012" y="1331422"/>
                </a:lnTo>
                <a:lnTo>
                  <a:pt x="8711" y="1585307"/>
                </a:lnTo>
                <a:lnTo>
                  <a:pt x="8406" y="1788600"/>
                </a:lnTo>
                <a:lnTo>
                  <a:pt x="7857" y="2093808"/>
                </a:lnTo>
                <a:lnTo>
                  <a:pt x="6987" y="2501156"/>
                </a:lnTo>
                <a:lnTo>
                  <a:pt x="2611" y="4234348"/>
                </a:lnTo>
                <a:lnTo>
                  <a:pt x="1692" y="4641837"/>
                </a:lnTo>
                <a:lnTo>
                  <a:pt x="1095" y="4947185"/>
                </a:lnTo>
                <a:lnTo>
                  <a:pt x="600" y="5252236"/>
                </a:lnTo>
                <a:lnTo>
                  <a:pt x="280" y="5506175"/>
                </a:lnTo>
                <a:lnTo>
                  <a:pt x="135" y="5658405"/>
                </a:lnTo>
                <a:lnTo>
                  <a:pt x="0" y="5861206"/>
                </a:lnTo>
                <a:lnTo>
                  <a:pt x="142" y="6569218"/>
                </a:lnTo>
                <a:lnTo>
                  <a:pt x="315" y="6720522"/>
                </a:lnTo>
                <a:lnTo>
                  <a:pt x="521" y="6857996"/>
                </a:lnTo>
                <a:lnTo>
                  <a:pt x="8247220" y="6857996"/>
                </a:lnTo>
                <a:lnTo>
                  <a:pt x="5128349" y="0"/>
                </a:lnTo>
                <a:close/>
              </a:path>
            </a:pathLst>
          </a:custGeom>
          <a:solidFill>
            <a:srgbClr val="7113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7783956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411593" y="2246629"/>
            <a:ext cx="3473450" cy="71501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625"/>
              </a:lnSpc>
            </a:pPr>
            <a:r>
              <a:rPr dirty="0" sz="4800" spc="-5">
                <a:solidFill>
                  <a:srgbClr val="174F9F"/>
                </a:solidFill>
              </a:rPr>
              <a:t>BILDUNG</a:t>
            </a:r>
            <a:r>
              <a:rPr dirty="0" sz="4800" spc="229">
                <a:solidFill>
                  <a:srgbClr val="174F9F"/>
                </a:solidFill>
              </a:rPr>
              <a:t> </a:t>
            </a:r>
            <a:r>
              <a:rPr dirty="0" spc="-5" b="0">
                <a:solidFill>
                  <a:srgbClr val="174F9F"/>
                </a:solidFill>
                <a:latin typeface="Segoe UI"/>
                <a:cs typeface="Segoe UI"/>
              </a:rPr>
              <a:t>IST</a:t>
            </a:r>
            <a:endParaRPr sz="48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109841" y="2961132"/>
            <a:ext cx="4586605" cy="1059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96925">
              <a:lnSpc>
                <a:spcPts val="4185"/>
              </a:lnSpc>
            </a:pPr>
            <a:r>
              <a:rPr dirty="0" sz="3600" spc="-25">
                <a:solidFill>
                  <a:srgbClr val="009999"/>
                </a:solidFill>
                <a:latin typeface="Segoe UI"/>
                <a:cs typeface="Segoe UI"/>
              </a:rPr>
              <a:t>DAS</a:t>
            </a:r>
            <a:r>
              <a:rPr dirty="0" sz="3600" spc="-95">
                <a:solidFill>
                  <a:srgbClr val="009999"/>
                </a:solidFill>
                <a:latin typeface="Segoe UI"/>
                <a:cs typeface="Segoe UI"/>
              </a:rPr>
              <a:t> </a:t>
            </a:r>
            <a:r>
              <a:rPr dirty="0" sz="3600">
                <a:solidFill>
                  <a:srgbClr val="009999"/>
                </a:solidFill>
                <a:latin typeface="Segoe UI"/>
                <a:cs typeface="Segoe UI"/>
              </a:rPr>
              <a:t>HERZ</a:t>
            </a:r>
            <a:endParaRPr sz="36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2800" spc="-10" b="1">
                <a:solidFill>
                  <a:srgbClr val="009999"/>
                </a:solidFill>
                <a:latin typeface="Segoe UI"/>
                <a:cs typeface="Segoe UI"/>
              </a:rPr>
              <a:t>UNSERES</a:t>
            </a:r>
            <a:r>
              <a:rPr dirty="0" sz="2800" spc="-35" b="1">
                <a:solidFill>
                  <a:srgbClr val="009999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009999"/>
                </a:solidFill>
                <a:latin typeface="Segoe UI"/>
                <a:cs typeface="Segoe UI"/>
              </a:rPr>
              <a:t>UNTERNEHMENS</a:t>
            </a:r>
            <a:endParaRPr sz="28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6764" y="2002535"/>
            <a:ext cx="12175490" cy="2013585"/>
          </a:xfrm>
          <a:custGeom>
            <a:avLst/>
            <a:gdLst/>
            <a:ahLst/>
            <a:cxnLst/>
            <a:rect l="l" t="t" r="r" b="b"/>
            <a:pathLst>
              <a:path w="12175490" h="2013585">
                <a:moveTo>
                  <a:pt x="0" y="2013204"/>
                </a:moveTo>
                <a:lnTo>
                  <a:pt x="12175236" y="2013204"/>
                </a:lnTo>
                <a:lnTo>
                  <a:pt x="12175236" y="0"/>
                </a:lnTo>
                <a:lnTo>
                  <a:pt x="0" y="0"/>
                </a:lnTo>
                <a:lnTo>
                  <a:pt x="0" y="20132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8243570" cy="1696720"/>
          </a:xfrm>
          <a:custGeom>
            <a:avLst/>
            <a:gdLst/>
            <a:ahLst/>
            <a:cxnLst/>
            <a:rect l="l" t="t" r="r" b="b"/>
            <a:pathLst>
              <a:path w="8243570" h="1696720">
                <a:moveTo>
                  <a:pt x="8243316" y="0"/>
                </a:moveTo>
                <a:lnTo>
                  <a:pt x="0" y="0"/>
                </a:lnTo>
                <a:lnTo>
                  <a:pt x="0" y="1696212"/>
                </a:lnTo>
                <a:lnTo>
                  <a:pt x="7648067" y="1688464"/>
                </a:lnTo>
                <a:lnTo>
                  <a:pt x="8243316" y="0"/>
                </a:lnTo>
                <a:close/>
              </a:path>
            </a:pathLst>
          </a:custGeom>
          <a:solidFill>
            <a:srgbClr val="853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556971" y="220217"/>
            <a:ext cx="6513830" cy="609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Wir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helfen den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Menschen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die Finanzwelt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zu </a:t>
            </a:r>
            <a:r>
              <a:rPr dirty="0" sz="2000" spc="-10" b="1">
                <a:solidFill>
                  <a:srgbClr val="FFFFFF"/>
                </a:solidFill>
                <a:latin typeface="Segoe UI"/>
                <a:cs typeface="Segoe UI"/>
              </a:rPr>
              <a:t>entdecken 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und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sie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näher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an </a:t>
            </a:r>
            <a:r>
              <a:rPr dirty="0" sz="2000" spc="-10" b="1">
                <a:solidFill>
                  <a:srgbClr val="FFFFFF"/>
                </a:solidFill>
                <a:latin typeface="Segoe UI"/>
                <a:cs typeface="Segoe UI"/>
              </a:rPr>
              <a:t>ihre </a:t>
            </a:r>
            <a:r>
              <a:rPr dirty="0" sz="2000" spc="-30" b="1">
                <a:solidFill>
                  <a:srgbClr val="FFFFFF"/>
                </a:solidFill>
                <a:latin typeface="Segoe UI"/>
                <a:cs typeface="Segoe UI"/>
              </a:rPr>
              <a:t>Träume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zu</a:t>
            </a:r>
            <a:r>
              <a:rPr dirty="0" sz="2000" spc="5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bringen.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61161" rIns="0" bIns="0" rtlCol="0" vert="horz">
            <a:spAutoFit/>
          </a:bodyPr>
          <a:lstStyle/>
          <a:p>
            <a:pPr marL="193675">
              <a:lnSpc>
                <a:spcPct val="100000"/>
              </a:lnSpc>
            </a:pPr>
            <a:r>
              <a:rPr dirty="0" sz="2800" spc="-5"/>
              <a:t>Lernen Sie </a:t>
            </a:r>
            <a:r>
              <a:rPr dirty="0" sz="2800" spc="-10"/>
              <a:t>heute. </a:t>
            </a:r>
            <a:r>
              <a:rPr dirty="0" sz="2800" spc="-5"/>
              <a:t>Führen Sie</a:t>
            </a:r>
            <a:r>
              <a:rPr dirty="0" sz="2800" spc="50"/>
              <a:t> </a:t>
            </a:r>
            <a:r>
              <a:rPr dirty="0" sz="2800" spc="-10"/>
              <a:t>morgen.</a:t>
            </a:r>
            <a:endParaRPr sz="2800"/>
          </a:p>
        </p:txBody>
      </p:sp>
      <p:sp>
        <p:nvSpPr>
          <p:cNvPr id="7" name="object 7"/>
          <p:cNvSpPr txBox="1"/>
          <p:nvPr/>
        </p:nvSpPr>
        <p:spPr>
          <a:xfrm>
            <a:off x="1471422" y="4336669"/>
            <a:ext cx="981710" cy="284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Fi</a:t>
            </a:r>
            <a:r>
              <a:rPr dirty="0" sz="1800" spc="5" b="1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a</a:t>
            </a:r>
            <a:r>
              <a:rPr dirty="0" sz="1800" spc="5" b="1">
                <a:solidFill>
                  <a:srgbClr val="FFFFFF"/>
                </a:solidFill>
                <a:latin typeface="Segoe UI"/>
                <a:cs typeface="Segoe UI"/>
              </a:rPr>
              <a:t>n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zen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07491" y="4800600"/>
            <a:ext cx="210883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9060" marR="5080" indent="-86995">
              <a:lnSpc>
                <a:spcPct val="100000"/>
              </a:lnSpc>
            </a:pPr>
            <a:r>
              <a:rPr dirty="0" sz="1200" spc="-10" b="1">
                <a:latin typeface="Segoe UI"/>
                <a:cs typeface="Segoe UI"/>
              </a:rPr>
              <a:t>Einführung </a:t>
            </a:r>
            <a:r>
              <a:rPr dirty="0" sz="1200" spc="-5" b="1">
                <a:latin typeface="Segoe UI"/>
                <a:cs typeface="Segoe UI"/>
              </a:rPr>
              <a:t>in die Finanzwelt,  Geld </a:t>
            </a:r>
            <a:r>
              <a:rPr dirty="0" sz="1200" spc="-10" b="1">
                <a:latin typeface="Segoe UI"/>
                <a:cs typeface="Segoe UI"/>
              </a:rPr>
              <a:t>und</a:t>
            </a:r>
            <a:r>
              <a:rPr dirty="0" sz="1200" spc="-65" b="1">
                <a:latin typeface="Segoe UI"/>
                <a:cs typeface="Segoe UI"/>
              </a:rPr>
              <a:t> </a:t>
            </a:r>
            <a:r>
              <a:rPr dirty="0" sz="1200" spc="-10" b="1">
                <a:latin typeface="Segoe UI"/>
                <a:cs typeface="Segoe UI"/>
              </a:rPr>
              <a:t>Währungssystem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48283" y="5447995"/>
            <a:ext cx="162877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09855" marR="5080" indent="-97790">
              <a:lnSpc>
                <a:spcPct val="100000"/>
              </a:lnSpc>
            </a:pPr>
            <a:r>
              <a:rPr dirty="0" sz="1200" spc="-5" b="1">
                <a:latin typeface="Segoe UI"/>
                <a:cs typeface="Segoe UI"/>
              </a:rPr>
              <a:t>Finanzmärkte,</a:t>
            </a:r>
            <a:r>
              <a:rPr dirty="0" sz="1200" spc="-75" b="1">
                <a:latin typeface="Segoe UI"/>
                <a:cs typeface="Segoe UI"/>
              </a:rPr>
              <a:t> </a:t>
            </a:r>
            <a:r>
              <a:rPr dirty="0" sz="1200" spc="-5" b="1">
                <a:latin typeface="Segoe UI"/>
                <a:cs typeface="Segoe UI"/>
              </a:rPr>
              <a:t>Risiken,  Finanzmanagement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85215" y="6103620"/>
            <a:ext cx="1954530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6520" marR="5080" indent="-83820">
              <a:lnSpc>
                <a:spcPct val="100000"/>
              </a:lnSpc>
            </a:pPr>
            <a:r>
              <a:rPr dirty="0" sz="1200" spc="-10" b="1">
                <a:latin typeface="Segoe UI"/>
                <a:cs typeface="Segoe UI"/>
              </a:rPr>
              <a:t>Verhaltensregel </a:t>
            </a:r>
            <a:r>
              <a:rPr dirty="0" sz="1200" spc="-5" b="1">
                <a:latin typeface="Segoe UI"/>
                <a:cs typeface="Segoe UI"/>
              </a:rPr>
              <a:t>für</a:t>
            </a:r>
            <a:r>
              <a:rPr dirty="0" sz="1200" spc="-40" b="1">
                <a:latin typeface="Segoe UI"/>
                <a:cs typeface="Segoe UI"/>
              </a:rPr>
              <a:t> </a:t>
            </a:r>
            <a:r>
              <a:rPr dirty="0" sz="1200" spc="-5" b="1">
                <a:latin typeface="Segoe UI"/>
                <a:cs typeface="Segoe UI"/>
              </a:rPr>
              <a:t>Finanz-  </a:t>
            </a:r>
            <a:r>
              <a:rPr dirty="0" sz="1200" spc="-10" b="1">
                <a:latin typeface="Segoe UI"/>
                <a:cs typeface="Segoe UI"/>
              </a:rPr>
              <a:t>und</a:t>
            </a:r>
            <a:r>
              <a:rPr dirty="0" sz="1200" spc="-85" b="1">
                <a:latin typeface="Segoe UI"/>
                <a:cs typeface="Segoe UI"/>
              </a:rPr>
              <a:t> </a:t>
            </a:r>
            <a:r>
              <a:rPr dirty="0" sz="1200" spc="-5" b="1">
                <a:latin typeface="Segoe UI"/>
                <a:cs typeface="Segoe UI"/>
              </a:rPr>
              <a:t>Risiko-Management</a:t>
            </a:r>
            <a:endParaRPr sz="1200">
              <a:latin typeface="Segoe UI"/>
              <a:cs typeface="Segoe UI"/>
            </a:endParaRPr>
          </a:p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3396234" y="4299203"/>
          <a:ext cx="2729865" cy="23050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050"/>
              </a:tblGrid>
              <a:tr h="3733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800" spc="-5" b="1">
                          <a:solidFill>
                            <a:srgbClr val="FFFFFF"/>
                          </a:solidFill>
                          <a:latin typeface="Segoe UI"/>
                          <a:cs typeface="Segoe UI"/>
                        </a:rPr>
                        <a:t>Forex</a:t>
                      </a:r>
                      <a:endParaRPr sz="18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solidFill>
                      <a:srgbClr val="88181C"/>
                    </a:solidFill>
                  </a:tcPr>
                </a:tc>
              </a:tr>
              <a:tr h="63779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15875">
                        <a:lnSpc>
                          <a:spcPct val="100000"/>
                        </a:lnSpc>
                      </a:pPr>
                      <a:r>
                        <a:rPr dirty="0" sz="1200" b="1">
                          <a:latin typeface="Segoe UI"/>
                          <a:cs typeface="Segoe UI"/>
                        </a:rPr>
                        <a:t>Forex</a:t>
                      </a:r>
                      <a:r>
                        <a:rPr dirty="0" sz="1200" spc="-90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200" spc="-5" b="1">
                          <a:latin typeface="Segoe UI"/>
                          <a:cs typeface="Segoe UI"/>
                        </a:rPr>
                        <a:t>Grundlagen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R w="28955">
                      <a:solidFill>
                        <a:srgbClr val="FFFFFF"/>
                      </a:solidFill>
                      <a:prstDash val="solid"/>
                    </a:lnR>
                    <a:solidFill>
                      <a:srgbClr val="CAC2BE"/>
                    </a:solidFill>
                  </a:tcPr>
                </a:tc>
              </a:tr>
              <a:tr h="651510">
                <a:tc>
                  <a:txBody>
                    <a:bodyPr/>
                    <a:lstStyle/>
                    <a:p>
                      <a:pPr marL="99695" marR="78740" indent="161290"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r>
                        <a:rPr dirty="0" sz="1200" spc="-15" b="1">
                          <a:latin typeface="Segoe UI"/>
                          <a:cs typeface="Segoe UI"/>
                        </a:rPr>
                        <a:t>Typen </a:t>
                      </a:r>
                      <a:r>
                        <a:rPr dirty="0" sz="1200" spc="-5" b="1">
                          <a:latin typeface="Segoe UI"/>
                          <a:cs typeface="Segoe UI"/>
                        </a:rPr>
                        <a:t>des Handels </a:t>
                      </a:r>
                      <a:r>
                        <a:rPr dirty="0" sz="1200" b="1">
                          <a:latin typeface="Segoe UI"/>
                          <a:cs typeface="Segoe UI"/>
                        </a:rPr>
                        <a:t>– </a:t>
                      </a:r>
                      <a:r>
                        <a:rPr dirty="0" sz="1200" spc="-5" b="1">
                          <a:latin typeface="Segoe UI"/>
                          <a:cs typeface="Segoe UI"/>
                        </a:rPr>
                        <a:t>fundierte  Grundlagen </a:t>
                      </a:r>
                      <a:r>
                        <a:rPr dirty="0" sz="1200" spc="-10" b="1">
                          <a:latin typeface="Segoe UI"/>
                          <a:cs typeface="Segoe UI"/>
                        </a:rPr>
                        <a:t>und </a:t>
                      </a:r>
                      <a:r>
                        <a:rPr dirty="0" sz="1200" spc="-5" b="1">
                          <a:latin typeface="Segoe UI"/>
                          <a:cs typeface="Segoe UI"/>
                        </a:rPr>
                        <a:t>technische</a:t>
                      </a:r>
                      <a:r>
                        <a:rPr dirty="0" sz="1200" spc="-45" b="1">
                          <a:latin typeface="Segoe UI"/>
                          <a:cs typeface="Segoe UI"/>
                        </a:rPr>
                        <a:t> </a:t>
                      </a:r>
                      <a:r>
                        <a:rPr dirty="0" sz="1200" spc="-5" b="1">
                          <a:latin typeface="Segoe UI"/>
                          <a:cs typeface="Segoe UI"/>
                        </a:rPr>
                        <a:t>Details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R w="28955">
                      <a:solidFill>
                        <a:srgbClr val="FFFFFF"/>
                      </a:solidFill>
                      <a:prstDash val="solid"/>
                    </a:lnR>
                    <a:solidFill>
                      <a:srgbClr val="CAC2BE"/>
                    </a:solidFill>
                  </a:tcPr>
                </a:tc>
              </a:tr>
              <a:tr h="6278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 marL="1397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Segoe UI"/>
                          <a:cs typeface="Segoe UI"/>
                        </a:rPr>
                        <a:t>Handelstrategien</a:t>
                      </a:r>
                      <a:endParaRPr sz="1200">
                        <a:latin typeface="Segoe UI"/>
                        <a:cs typeface="Segoe UI"/>
                      </a:endParaRPr>
                    </a:p>
                  </a:txBody>
                  <a:tcPr marL="0" marR="0" marB="0" marT="0">
                    <a:lnR w="28955">
                      <a:solidFill>
                        <a:srgbClr val="FFFFFF"/>
                      </a:solidFill>
                      <a:prstDash val="solid"/>
                    </a:lnR>
                    <a:solidFill>
                      <a:srgbClr val="CAC2BE"/>
                    </a:solidFill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7900416" y="181355"/>
            <a:ext cx="3770376" cy="14142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20268" y="4299203"/>
            <a:ext cx="2684145" cy="360045"/>
          </a:xfrm>
          <a:custGeom>
            <a:avLst/>
            <a:gdLst/>
            <a:ahLst/>
            <a:cxnLst/>
            <a:rect l="l" t="t" r="r" b="b"/>
            <a:pathLst>
              <a:path w="2684145" h="360045">
                <a:moveTo>
                  <a:pt x="0" y="359664"/>
                </a:moveTo>
                <a:lnTo>
                  <a:pt x="2683763" y="359664"/>
                </a:lnTo>
                <a:lnTo>
                  <a:pt x="2683763" y="0"/>
                </a:lnTo>
                <a:lnTo>
                  <a:pt x="0" y="0"/>
                </a:lnTo>
                <a:lnTo>
                  <a:pt x="0" y="359664"/>
                </a:lnTo>
                <a:close/>
              </a:path>
            </a:pathLst>
          </a:custGeom>
          <a:solidFill>
            <a:srgbClr val="8818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620268" y="4686300"/>
            <a:ext cx="2684145" cy="600710"/>
          </a:xfrm>
          <a:custGeom>
            <a:avLst/>
            <a:gdLst/>
            <a:ahLst/>
            <a:cxnLst/>
            <a:rect l="l" t="t" r="r" b="b"/>
            <a:pathLst>
              <a:path w="2684145" h="600710">
                <a:moveTo>
                  <a:pt x="0" y="600456"/>
                </a:moveTo>
                <a:lnTo>
                  <a:pt x="2683763" y="600456"/>
                </a:lnTo>
                <a:lnTo>
                  <a:pt x="2683763" y="0"/>
                </a:lnTo>
                <a:lnTo>
                  <a:pt x="0" y="0"/>
                </a:lnTo>
                <a:lnTo>
                  <a:pt x="0" y="600456"/>
                </a:lnTo>
                <a:close/>
              </a:path>
            </a:pathLst>
          </a:custGeom>
          <a:solidFill>
            <a:srgbClr val="CAC2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20268" y="5334000"/>
            <a:ext cx="2684145" cy="600710"/>
          </a:xfrm>
          <a:custGeom>
            <a:avLst/>
            <a:gdLst/>
            <a:ahLst/>
            <a:cxnLst/>
            <a:rect l="l" t="t" r="r" b="b"/>
            <a:pathLst>
              <a:path w="2684145" h="600710">
                <a:moveTo>
                  <a:pt x="0" y="600456"/>
                </a:moveTo>
                <a:lnTo>
                  <a:pt x="2683763" y="600456"/>
                </a:lnTo>
                <a:lnTo>
                  <a:pt x="2683763" y="0"/>
                </a:lnTo>
                <a:lnTo>
                  <a:pt x="0" y="0"/>
                </a:lnTo>
                <a:lnTo>
                  <a:pt x="0" y="600456"/>
                </a:lnTo>
                <a:close/>
              </a:path>
            </a:pathLst>
          </a:custGeom>
          <a:solidFill>
            <a:srgbClr val="CAC2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620268" y="5989320"/>
            <a:ext cx="2684145" cy="600710"/>
          </a:xfrm>
          <a:custGeom>
            <a:avLst/>
            <a:gdLst/>
            <a:ahLst/>
            <a:cxnLst/>
            <a:rect l="l" t="t" r="r" b="b"/>
            <a:pathLst>
              <a:path w="2684145" h="600709">
                <a:moveTo>
                  <a:pt x="0" y="600455"/>
                </a:moveTo>
                <a:lnTo>
                  <a:pt x="2683763" y="600455"/>
                </a:lnTo>
                <a:lnTo>
                  <a:pt x="2683763" y="0"/>
                </a:lnTo>
                <a:lnTo>
                  <a:pt x="0" y="0"/>
                </a:lnTo>
                <a:lnTo>
                  <a:pt x="0" y="600455"/>
                </a:lnTo>
                <a:close/>
              </a:path>
            </a:pathLst>
          </a:custGeom>
          <a:solidFill>
            <a:srgbClr val="CAC2B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6646926" y="4503801"/>
            <a:ext cx="4359275" cy="1592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88181C"/>
                </a:solidFill>
                <a:latin typeface="Segoe UI"/>
                <a:cs typeface="Segoe UI"/>
              </a:rPr>
              <a:t>1800</a:t>
            </a:r>
            <a:r>
              <a:rPr dirty="0" sz="4000" spc="-80" b="1">
                <a:solidFill>
                  <a:srgbClr val="88181C"/>
                </a:solidFill>
                <a:latin typeface="Segoe UI"/>
                <a:cs typeface="Segoe UI"/>
              </a:rPr>
              <a:t> </a:t>
            </a:r>
            <a:r>
              <a:rPr dirty="0" sz="4000" spc="-10" b="1">
                <a:solidFill>
                  <a:srgbClr val="88181C"/>
                </a:solidFill>
                <a:latin typeface="Segoe UI"/>
                <a:cs typeface="Segoe UI"/>
              </a:rPr>
              <a:t>Minuten</a:t>
            </a:r>
            <a:endParaRPr sz="4000">
              <a:latin typeface="Segoe UI"/>
              <a:cs typeface="Segoe UI"/>
            </a:endParaRPr>
          </a:p>
          <a:p>
            <a:pPr marL="12700">
              <a:lnSpc>
                <a:spcPts val="2860"/>
              </a:lnSpc>
              <a:spcBef>
                <a:spcPts val="40"/>
              </a:spcBef>
            </a:pPr>
            <a:r>
              <a:rPr dirty="0" sz="2400" spc="-5" b="1">
                <a:solidFill>
                  <a:srgbClr val="767070"/>
                </a:solidFill>
                <a:latin typeface="Segoe UI"/>
                <a:cs typeface="Segoe UI"/>
              </a:rPr>
              <a:t>Schulungs-Videos </a:t>
            </a:r>
            <a:r>
              <a:rPr dirty="0" sz="2400" b="1">
                <a:solidFill>
                  <a:srgbClr val="767070"/>
                </a:solidFill>
                <a:latin typeface="Segoe UI"/>
                <a:cs typeface="Segoe UI"/>
              </a:rPr>
              <a:t>übersetzt</a:t>
            </a:r>
            <a:r>
              <a:rPr dirty="0" sz="2400" spc="-15" b="1">
                <a:solidFill>
                  <a:srgbClr val="767070"/>
                </a:solidFill>
                <a:latin typeface="Segoe UI"/>
                <a:cs typeface="Segoe UI"/>
              </a:rPr>
              <a:t> </a:t>
            </a:r>
            <a:r>
              <a:rPr dirty="0" sz="2400" spc="-5" b="1">
                <a:solidFill>
                  <a:srgbClr val="767070"/>
                </a:solidFill>
                <a:latin typeface="Segoe UI"/>
                <a:cs typeface="Segoe UI"/>
              </a:rPr>
              <a:t>in</a:t>
            </a:r>
            <a:endParaRPr sz="2400">
              <a:latin typeface="Segoe UI"/>
              <a:cs typeface="Segoe UI"/>
            </a:endParaRPr>
          </a:p>
          <a:p>
            <a:pPr marL="12700">
              <a:lnSpc>
                <a:spcPts val="4780"/>
              </a:lnSpc>
            </a:pPr>
            <a:r>
              <a:rPr dirty="0" sz="4000" spc="-5" b="1">
                <a:solidFill>
                  <a:srgbClr val="88181C"/>
                </a:solidFill>
                <a:latin typeface="Segoe UI"/>
                <a:cs typeface="Segoe UI"/>
              </a:rPr>
              <a:t>7</a:t>
            </a:r>
            <a:r>
              <a:rPr dirty="0" sz="4000" spc="-85" b="1">
                <a:solidFill>
                  <a:srgbClr val="88181C"/>
                </a:solidFill>
                <a:latin typeface="Segoe UI"/>
                <a:cs typeface="Segoe UI"/>
              </a:rPr>
              <a:t> </a:t>
            </a:r>
            <a:r>
              <a:rPr dirty="0" sz="4000" spc="-5" b="1">
                <a:solidFill>
                  <a:srgbClr val="88181C"/>
                </a:solidFill>
                <a:latin typeface="Segoe UI"/>
                <a:cs typeface="Segoe UI"/>
              </a:rPr>
              <a:t>Sprachen</a:t>
            </a:r>
            <a:endParaRPr sz="4000">
              <a:latin typeface="Segoe UI"/>
              <a:cs typeface="Segoe U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52627" y="4015740"/>
            <a:ext cx="11371580" cy="0"/>
          </a:xfrm>
          <a:custGeom>
            <a:avLst/>
            <a:gdLst/>
            <a:ahLst/>
            <a:cxnLst/>
            <a:rect l="l" t="t" r="r" b="b"/>
            <a:pathLst>
              <a:path w="11371580" h="0">
                <a:moveTo>
                  <a:pt x="0" y="0"/>
                </a:moveTo>
                <a:lnTo>
                  <a:pt x="11371453" y="0"/>
                </a:lnTo>
              </a:path>
            </a:pathLst>
          </a:custGeom>
          <a:ln w="6096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7502652" y="1953767"/>
            <a:ext cx="2938272" cy="12024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1399032" y="3067811"/>
            <a:ext cx="2632075" cy="830580"/>
          </a:xfrm>
          <a:custGeom>
            <a:avLst/>
            <a:gdLst/>
            <a:ahLst/>
            <a:cxnLst/>
            <a:rect l="l" t="t" r="r" b="b"/>
            <a:pathLst>
              <a:path w="2632075" h="830579">
                <a:moveTo>
                  <a:pt x="0" y="830580"/>
                </a:moveTo>
                <a:lnTo>
                  <a:pt x="2631947" y="830580"/>
                </a:lnTo>
                <a:lnTo>
                  <a:pt x="2631947" y="0"/>
                </a:lnTo>
                <a:lnTo>
                  <a:pt x="0" y="0"/>
                </a:lnTo>
                <a:lnTo>
                  <a:pt x="0" y="8305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969770" y="3109340"/>
            <a:ext cx="1492250" cy="742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 indent="34925">
              <a:lnSpc>
                <a:spcPct val="100000"/>
              </a:lnSpc>
            </a:pPr>
            <a:r>
              <a:rPr dirty="0" sz="1600" spc="-10" b="1">
                <a:solidFill>
                  <a:srgbClr val="853339"/>
                </a:solidFill>
                <a:latin typeface="Segoe UI"/>
                <a:cs typeface="Segoe UI"/>
              </a:rPr>
              <a:t>Lernen </a:t>
            </a:r>
            <a:r>
              <a:rPr dirty="0" sz="1600" spc="-5" b="1">
                <a:solidFill>
                  <a:srgbClr val="853339"/>
                </a:solidFill>
                <a:latin typeface="Segoe UI"/>
                <a:cs typeface="Segoe UI"/>
              </a:rPr>
              <a:t>Sie </a:t>
            </a:r>
            <a:r>
              <a:rPr dirty="0" sz="1600" spc="-15" b="1">
                <a:solidFill>
                  <a:srgbClr val="853339"/>
                </a:solidFill>
                <a:latin typeface="Segoe UI"/>
                <a:cs typeface="Segoe UI"/>
              </a:rPr>
              <a:t>von  </a:t>
            </a:r>
            <a:r>
              <a:rPr dirty="0" sz="1600" spc="-10" b="1">
                <a:solidFill>
                  <a:srgbClr val="853339"/>
                </a:solidFill>
                <a:latin typeface="Segoe UI"/>
                <a:cs typeface="Segoe UI"/>
              </a:rPr>
              <a:t>internationalen  </a:t>
            </a:r>
            <a:r>
              <a:rPr dirty="0" sz="1600" spc="-5" b="1">
                <a:solidFill>
                  <a:srgbClr val="853339"/>
                </a:solidFill>
                <a:latin typeface="Segoe UI"/>
                <a:cs typeface="Segoe UI"/>
              </a:rPr>
              <a:t>Fina</a:t>
            </a:r>
            <a:r>
              <a:rPr dirty="0" sz="1600" spc="-10" b="1">
                <a:solidFill>
                  <a:srgbClr val="853339"/>
                </a:solidFill>
                <a:latin typeface="Segoe UI"/>
                <a:cs typeface="Segoe UI"/>
              </a:rPr>
              <a:t>n</a:t>
            </a:r>
            <a:r>
              <a:rPr dirty="0" sz="1600" spc="-5" b="1">
                <a:solidFill>
                  <a:srgbClr val="853339"/>
                </a:solidFill>
                <a:latin typeface="Segoe UI"/>
                <a:cs typeface="Segoe UI"/>
              </a:rPr>
              <a:t>zex</a:t>
            </a:r>
            <a:r>
              <a:rPr dirty="0" sz="1600" spc="-15" b="1">
                <a:solidFill>
                  <a:srgbClr val="853339"/>
                </a:solidFill>
                <a:latin typeface="Segoe UI"/>
                <a:cs typeface="Segoe UI"/>
              </a:rPr>
              <a:t>p</a:t>
            </a:r>
            <a:r>
              <a:rPr dirty="0" sz="1600" spc="-5" b="1">
                <a:solidFill>
                  <a:srgbClr val="853339"/>
                </a:solidFill>
                <a:latin typeface="Segoe UI"/>
                <a:cs typeface="Segoe UI"/>
              </a:rPr>
              <a:t>e</a:t>
            </a:r>
            <a:r>
              <a:rPr dirty="0" sz="1600" spc="35" b="1">
                <a:solidFill>
                  <a:srgbClr val="853339"/>
                </a:solidFill>
                <a:latin typeface="Segoe UI"/>
                <a:cs typeface="Segoe UI"/>
              </a:rPr>
              <a:t>r</a:t>
            </a:r>
            <a:r>
              <a:rPr dirty="0" sz="1600" spc="-15" b="1">
                <a:solidFill>
                  <a:srgbClr val="853339"/>
                </a:solidFill>
                <a:latin typeface="Segoe UI"/>
                <a:cs typeface="Segoe UI"/>
              </a:rPr>
              <a:t>t</a:t>
            </a:r>
            <a:r>
              <a:rPr dirty="0" sz="1600" spc="-5" b="1">
                <a:solidFill>
                  <a:srgbClr val="853339"/>
                </a:solidFill>
                <a:latin typeface="Segoe UI"/>
                <a:cs typeface="Segoe UI"/>
              </a:rPr>
              <a:t>en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375403" y="3055620"/>
            <a:ext cx="2632075" cy="830580"/>
          </a:xfrm>
          <a:custGeom>
            <a:avLst/>
            <a:gdLst/>
            <a:ahLst/>
            <a:cxnLst/>
            <a:rect l="l" t="t" r="r" b="b"/>
            <a:pathLst>
              <a:path w="2632075" h="830579">
                <a:moveTo>
                  <a:pt x="0" y="830579"/>
                </a:moveTo>
                <a:lnTo>
                  <a:pt x="2631948" y="830579"/>
                </a:lnTo>
                <a:lnTo>
                  <a:pt x="2631948" y="0"/>
                </a:lnTo>
                <a:lnTo>
                  <a:pt x="0" y="0"/>
                </a:lnTo>
                <a:lnTo>
                  <a:pt x="0" y="830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4758309" y="3096514"/>
            <a:ext cx="1864995" cy="742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-635">
              <a:lnSpc>
                <a:spcPct val="100000"/>
              </a:lnSpc>
            </a:pPr>
            <a:r>
              <a:rPr dirty="0" sz="1600" spc="-10" b="1">
                <a:solidFill>
                  <a:srgbClr val="853339"/>
                </a:solidFill>
                <a:latin typeface="Segoe UI"/>
                <a:cs typeface="Segoe UI"/>
              </a:rPr>
              <a:t>Üben </a:t>
            </a:r>
            <a:r>
              <a:rPr dirty="0" sz="1600" spc="-5" b="1">
                <a:solidFill>
                  <a:srgbClr val="853339"/>
                </a:solidFill>
                <a:latin typeface="Segoe UI"/>
                <a:cs typeface="Segoe UI"/>
              </a:rPr>
              <a:t>Sie </a:t>
            </a:r>
            <a:r>
              <a:rPr dirty="0" sz="1600" spc="-10" b="1">
                <a:solidFill>
                  <a:srgbClr val="853339"/>
                </a:solidFill>
                <a:latin typeface="Segoe UI"/>
                <a:cs typeface="Segoe UI"/>
              </a:rPr>
              <a:t>Ihre  Fähigkeiten im  Mining und</a:t>
            </a:r>
            <a:r>
              <a:rPr dirty="0" sz="1600" spc="-45" b="1">
                <a:solidFill>
                  <a:srgbClr val="853339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853339"/>
                </a:solidFill>
                <a:latin typeface="Segoe UI"/>
                <a:cs typeface="Segoe UI"/>
              </a:rPr>
              <a:t>Handel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7709916" y="3055620"/>
            <a:ext cx="2630805" cy="830580"/>
          </a:xfrm>
          <a:custGeom>
            <a:avLst/>
            <a:gdLst/>
            <a:ahLst/>
            <a:cxnLst/>
            <a:rect l="l" t="t" r="r" b="b"/>
            <a:pathLst>
              <a:path w="2630804" h="830579">
                <a:moveTo>
                  <a:pt x="0" y="830579"/>
                </a:moveTo>
                <a:lnTo>
                  <a:pt x="2630424" y="830579"/>
                </a:lnTo>
                <a:lnTo>
                  <a:pt x="2630424" y="0"/>
                </a:lnTo>
                <a:lnTo>
                  <a:pt x="0" y="0"/>
                </a:lnTo>
                <a:lnTo>
                  <a:pt x="0" y="830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7983093" y="3096514"/>
            <a:ext cx="2084705" cy="742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1270">
              <a:lnSpc>
                <a:spcPct val="100000"/>
              </a:lnSpc>
            </a:pPr>
            <a:r>
              <a:rPr dirty="0" sz="1600" spc="-5" b="1">
                <a:solidFill>
                  <a:srgbClr val="853339"/>
                </a:solidFill>
                <a:latin typeface="Segoe UI"/>
                <a:cs typeface="Segoe UI"/>
              </a:rPr>
              <a:t>Qualifizieren Sie </a:t>
            </a:r>
            <a:r>
              <a:rPr dirty="0" sz="1600" spc="-10" b="1">
                <a:solidFill>
                  <a:srgbClr val="853339"/>
                </a:solidFill>
                <a:latin typeface="Segoe UI"/>
                <a:cs typeface="Segoe UI"/>
              </a:rPr>
              <a:t>sich  für die </a:t>
            </a:r>
            <a:r>
              <a:rPr dirty="0" sz="1600" b="1">
                <a:solidFill>
                  <a:srgbClr val="853339"/>
                </a:solidFill>
                <a:latin typeface="Segoe UI"/>
                <a:cs typeface="Segoe UI"/>
              </a:rPr>
              <a:t>Zertifikate</a:t>
            </a:r>
            <a:r>
              <a:rPr dirty="0" sz="1600" spc="-60" b="1">
                <a:solidFill>
                  <a:srgbClr val="853339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853339"/>
                </a:solidFill>
                <a:latin typeface="Segoe UI"/>
                <a:cs typeface="Segoe UI"/>
              </a:rPr>
              <a:t>der  ONEACADEMY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356360" y="1953767"/>
            <a:ext cx="6490716" cy="11475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0"/>
            <a:ext cx="118872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0"/>
            <a:ext cx="118872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878311" y="6341364"/>
            <a:ext cx="1068324" cy="3093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0"/>
            <a:ext cx="12192000" cy="1076325"/>
          </a:xfrm>
          <a:custGeom>
            <a:avLst/>
            <a:gdLst/>
            <a:ahLst/>
            <a:cxnLst/>
            <a:rect l="l" t="t" r="r" b="b"/>
            <a:pathLst>
              <a:path w="12192000" h="1076325">
                <a:moveTo>
                  <a:pt x="0" y="1075944"/>
                </a:moveTo>
                <a:lnTo>
                  <a:pt x="12192000" y="1075944"/>
                </a:lnTo>
                <a:lnTo>
                  <a:pt x="12192000" y="0"/>
                </a:lnTo>
                <a:lnTo>
                  <a:pt x="0" y="0"/>
                </a:lnTo>
                <a:lnTo>
                  <a:pt x="0" y="1075944"/>
                </a:lnTo>
                <a:close/>
              </a:path>
            </a:pathLst>
          </a:custGeom>
          <a:solidFill>
            <a:srgbClr val="85333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294005">
              <a:lnSpc>
                <a:spcPct val="100000"/>
              </a:lnSpc>
            </a:pPr>
            <a:r>
              <a:rPr dirty="0" sz="4000" spc="-10"/>
              <a:t>OneAcademy</a:t>
            </a:r>
            <a:r>
              <a:rPr dirty="0" sz="4000" spc="20"/>
              <a:t> </a:t>
            </a:r>
            <a:r>
              <a:rPr dirty="0" sz="4000" spc="-15"/>
              <a:t>Schulungspakete</a:t>
            </a:r>
            <a:endParaRPr sz="4000"/>
          </a:p>
        </p:txBody>
      </p:sp>
      <p:sp>
        <p:nvSpPr>
          <p:cNvPr id="7" name="object 7"/>
          <p:cNvSpPr/>
          <p:nvPr/>
        </p:nvSpPr>
        <p:spPr>
          <a:xfrm>
            <a:off x="10773156" y="0"/>
            <a:ext cx="1418843" cy="116586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52727" y="3354323"/>
            <a:ext cx="1464563" cy="14660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252727" y="5201411"/>
            <a:ext cx="1464563" cy="14645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106923" y="1652016"/>
            <a:ext cx="1464564" cy="14645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106923" y="3468623"/>
            <a:ext cx="1464564" cy="14660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106923" y="5301994"/>
            <a:ext cx="1464564" cy="14660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147047" y="3436620"/>
            <a:ext cx="1464563" cy="146456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147047" y="1754123"/>
            <a:ext cx="1464563" cy="146608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252727" y="1563624"/>
            <a:ext cx="1464563" cy="146456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9147047" y="5201411"/>
            <a:ext cx="1464563" cy="146456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1122680" y="1352930"/>
            <a:ext cx="1723389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0" b="1">
                <a:latin typeface="Segoe UI"/>
                <a:cs typeface="Segoe UI"/>
              </a:rPr>
              <a:t>Rookie </a:t>
            </a:r>
            <a:r>
              <a:rPr dirty="0" sz="1400" spc="-5" b="1">
                <a:latin typeface="Segoe UI"/>
                <a:cs typeface="Segoe UI"/>
              </a:rPr>
              <a:t>free</a:t>
            </a:r>
            <a:r>
              <a:rPr dirty="0" sz="1400" spc="-60" b="1">
                <a:latin typeface="Segoe UI"/>
                <a:cs typeface="Segoe UI"/>
              </a:rPr>
              <a:t> </a:t>
            </a:r>
            <a:r>
              <a:rPr dirty="0" sz="1400" spc="-5" b="1">
                <a:latin typeface="Segoe UI"/>
                <a:cs typeface="Segoe UI"/>
              </a:rPr>
              <a:t>package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89482" y="3167126"/>
            <a:ext cx="198945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Segoe UI"/>
                <a:cs typeface="Segoe UI"/>
              </a:rPr>
              <a:t>Introduction to</a:t>
            </a:r>
            <a:r>
              <a:rPr dirty="0" sz="1400" spc="-130" b="1">
                <a:latin typeface="Segoe UI"/>
                <a:cs typeface="Segoe UI"/>
              </a:rPr>
              <a:t> </a:t>
            </a:r>
            <a:r>
              <a:rPr dirty="0" sz="1400" b="1">
                <a:latin typeface="Segoe UI"/>
                <a:cs typeface="Segoe UI"/>
              </a:rPr>
              <a:t>Finance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40383" y="4976621"/>
            <a:ext cx="1888489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Segoe UI"/>
                <a:cs typeface="Segoe UI"/>
              </a:rPr>
              <a:t>Risk and Stock</a:t>
            </a:r>
            <a:r>
              <a:rPr dirty="0" sz="1400" spc="-90" b="1">
                <a:latin typeface="Segoe UI"/>
                <a:cs typeface="Segoe UI"/>
              </a:rPr>
              <a:t> </a:t>
            </a:r>
            <a:r>
              <a:rPr dirty="0" sz="1400" spc="-5" b="1">
                <a:latin typeface="Segoe UI"/>
                <a:cs typeface="Segoe UI"/>
              </a:rPr>
              <a:t>Market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999735" y="1239773"/>
            <a:ext cx="1680845" cy="437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92710">
              <a:lnSpc>
                <a:spcPct val="100000"/>
              </a:lnSpc>
            </a:pPr>
            <a:r>
              <a:rPr dirty="0" sz="1400" spc="-15" b="1">
                <a:latin typeface="Segoe UI"/>
                <a:cs typeface="Segoe UI"/>
              </a:rPr>
              <a:t>Technical </a:t>
            </a:r>
            <a:r>
              <a:rPr dirty="0" sz="1400" spc="-5" b="1">
                <a:latin typeface="Segoe UI"/>
                <a:cs typeface="Segoe UI"/>
              </a:rPr>
              <a:t>analysis  </a:t>
            </a:r>
            <a:r>
              <a:rPr dirty="0" sz="1400" spc="-10" b="1">
                <a:latin typeface="Segoe UI"/>
                <a:cs typeface="Segoe UI"/>
              </a:rPr>
              <a:t>of </a:t>
            </a:r>
            <a:r>
              <a:rPr dirty="0" sz="1400" spc="-5" b="1">
                <a:latin typeface="Segoe UI"/>
                <a:cs typeface="Segoe UI"/>
              </a:rPr>
              <a:t>financial</a:t>
            </a:r>
            <a:r>
              <a:rPr dirty="0" sz="1400" spc="-50" b="1">
                <a:latin typeface="Segoe UI"/>
                <a:cs typeface="Segoe UI"/>
              </a:rPr>
              <a:t> </a:t>
            </a:r>
            <a:r>
              <a:rPr dirty="0" sz="1400" spc="-5" b="1">
                <a:latin typeface="Segoe UI"/>
                <a:cs typeface="Segoe UI"/>
              </a:rPr>
              <a:t>markets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501134" y="3140836"/>
            <a:ext cx="267716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Segoe UI"/>
                <a:cs typeface="Segoe UI"/>
              </a:rPr>
              <a:t>Forex </a:t>
            </a:r>
            <a:r>
              <a:rPr dirty="0" sz="1400" spc="-5" b="1">
                <a:latin typeface="Segoe UI"/>
                <a:cs typeface="Segoe UI"/>
              </a:rPr>
              <a:t>and </a:t>
            </a:r>
            <a:r>
              <a:rPr dirty="0" sz="1400" b="1">
                <a:latin typeface="Segoe UI"/>
                <a:cs typeface="Segoe UI"/>
              </a:rPr>
              <a:t>Econometric</a:t>
            </a:r>
            <a:r>
              <a:rPr dirty="0" sz="1400" spc="-75" b="1">
                <a:latin typeface="Segoe UI"/>
                <a:cs typeface="Segoe UI"/>
              </a:rPr>
              <a:t> </a:t>
            </a:r>
            <a:r>
              <a:rPr dirty="0" sz="1400" spc="-5" b="1">
                <a:latin typeface="Segoe UI"/>
                <a:cs typeface="Segoe UI"/>
              </a:rPr>
              <a:t>Analysis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931909" y="1229740"/>
            <a:ext cx="1895475" cy="4375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90170" marR="5080" indent="-78105">
              <a:lnSpc>
                <a:spcPct val="100000"/>
              </a:lnSpc>
            </a:pPr>
            <a:r>
              <a:rPr dirty="0" sz="1400" spc="-5" b="1">
                <a:latin typeface="Segoe UI"/>
                <a:cs typeface="Segoe UI"/>
              </a:rPr>
              <a:t>Risk </a:t>
            </a:r>
            <a:r>
              <a:rPr dirty="0" sz="1400" b="1">
                <a:latin typeface="Segoe UI"/>
                <a:cs typeface="Segoe UI"/>
              </a:rPr>
              <a:t>Management</a:t>
            </a:r>
            <a:r>
              <a:rPr dirty="0" sz="1400" spc="-70" b="1">
                <a:latin typeface="Segoe UI"/>
                <a:cs typeface="Segoe UI"/>
              </a:rPr>
              <a:t> </a:t>
            </a:r>
            <a:r>
              <a:rPr dirty="0" sz="1400" spc="-5" b="1">
                <a:latin typeface="Segoe UI"/>
                <a:cs typeface="Segoe UI"/>
              </a:rPr>
              <a:t>and  </a:t>
            </a:r>
            <a:r>
              <a:rPr dirty="0" sz="1400" spc="-10" b="1">
                <a:latin typeface="Segoe UI"/>
                <a:cs typeface="Segoe UI"/>
              </a:rPr>
              <a:t>Advanced </a:t>
            </a:r>
            <a:r>
              <a:rPr dirty="0" sz="1400" spc="-5" b="1">
                <a:latin typeface="Segoe UI"/>
                <a:cs typeface="Segoe UI"/>
              </a:rPr>
              <a:t>Analysis</a:t>
            </a:r>
            <a:r>
              <a:rPr dirty="0" sz="1400" spc="-45" b="1">
                <a:latin typeface="Segoe UI"/>
                <a:cs typeface="Segoe UI"/>
              </a:rPr>
              <a:t> </a:t>
            </a:r>
            <a:r>
              <a:rPr dirty="0" sz="1400" spc="-5" b="1">
                <a:latin typeface="Segoe UI"/>
                <a:cs typeface="Segoe UI"/>
              </a:rPr>
              <a:t>II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028303" y="3167126"/>
            <a:ext cx="1703705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Segoe UI"/>
                <a:cs typeface="Segoe UI"/>
              </a:rPr>
              <a:t>Behavioral </a:t>
            </a:r>
            <a:r>
              <a:rPr dirty="0" sz="1400" b="1">
                <a:latin typeface="Segoe UI"/>
                <a:cs typeface="Segoe UI"/>
              </a:rPr>
              <a:t>Finance</a:t>
            </a:r>
            <a:r>
              <a:rPr dirty="0" sz="1400" spc="-60" b="1">
                <a:latin typeface="Segoe UI"/>
                <a:cs typeface="Segoe UI"/>
              </a:rPr>
              <a:t> </a:t>
            </a:r>
            <a:r>
              <a:rPr dirty="0" sz="1400" b="1">
                <a:latin typeface="Segoe UI"/>
                <a:cs typeface="Segoe UI"/>
              </a:rPr>
              <a:t>I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000870" y="5006594"/>
            <a:ext cx="1760220" cy="22415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5" b="1">
                <a:latin typeface="Segoe UI"/>
                <a:cs typeface="Segoe UI"/>
              </a:rPr>
              <a:t>Behavioral </a:t>
            </a:r>
            <a:r>
              <a:rPr dirty="0" sz="1400" b="1">
                <a:latin typeface="Segoe UI"/>
                <a:cs typeface="Segoe UI"/>
              </a:rPr>
              <a:t>Finance</a:t>
            </a:r>
            <a:r>
              <a:rPr dirty="0" sz="1400" spc="-55" b="1">
                <a:latin typeface="Segoe UI"/>
                <a:cs typeface="Segoe UI"/>
              </a:rPr>
              <a:t> </a:t>
            </a:r>
            <a:r>
              <a:rPr dirty="0" sz="1400" spc="-5" b="1">
                <a:latin typeface="Segoe UI"/>
                <a:cs typeface="Segoe UI"/>
              </a:rPr>
              <a:t>II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893055" y="4883150"/>
            <a:ext cx="1896110" cy="438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400" spc="-5" b="1">
                <a:latin typeface="Segoe UI"/>
                <a:cs typeface="Segoe UI"/>
              </a:rPr>
              <a:t>Risk </a:t>
            </a:r>
            <a:r>
              <a:rPr dirty="0" sz="1400" b="1">
                <a:latin typeface="Segoe UI"/>
                <a:cs typeface="Segoe UI"/>
              </a:rPr>
              <a:t>Management</a:t>
            </a:r>
            <a:r>
              <a:rPr dirty="0" sz="1400" spc="-65" b="1">
                <a:latin typeface="Segoe UI"/>
                <a:cs typeface="Segoe UI"/>
              </a:rPr>
              <a:t> </a:t>
            </a:r>
            <a:r>
              <a:rPr dirty="0" sz="1400" b="1">
                <a:latin typeface="Segoe UI"/>
                <a:cs typeface="Segoe UI"/>
              </a:rPr>
              <a:t>and</a:t>
            </a:r>
            <a:endParaRPr sz="14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dirty="0" sz="1400" spc="-10" b="1">
                <a:latin typeface="Segoe UI"/>
                <a:cs typeface="Segoe UI"/>
              </a:rPr>
              <a:t>Advanced </a:t>
            </a:r>
            <a:r>
              <a:rPr dirty="0" sz="1400" spc="-5" b="1">
                <a:latin typeface="Segoe UI"/>
                <a:cs typeface="Segoe UI"/>
              </a:rPr>
              <a:t>Analysis</a:t>
            </a:r>
            <a:r>
              <a:rPr dirty="0" sz="1400" spc="-50" b="1">
                <a:latin typeface="Segoe UI"/>
                <a:cs typeface="Segoe UI"/>
              </a:rPr>
              <a:t> </a:t>
            </a:r>
            <a:r>
              <a:rPr dirty="0" sz="1400" b="1">
                <a:latin typeface="Segoe UI"/>
                <a:cs typeface="Segoe UI"/>
              </a:rPr>
              <a:t>I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656076" y="1370075"/>
            <a:ext cx="0" cy="5022215"/>
          </a:xfrm>
          <a:custGeom>
            <a:avLst/>
            <a:gdLst/>
            <a:ahLst/>
            <a:cxnLst/>
            <a:rect l="l" t="t" r="r" b="b"/>
            <a:pathLst>
              <a:path w="0" h="5022215">
                <a:moveTo>
                  <a:pt x="0" y="0"/>
                </a:moveTo>
                <a:lnTo>
                  <a:pt x="0" y="502221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941564" y="1455419"/>
            <a:ext cx="1905" cy="4987925"/>
          </a:xfrm>
          <a:custGeom>
            <a:avLst/>
            <a:gdLst/>
            <a:ahLst/>
            <a:cxnLst/>
            <a:rect l="l" t="t" r="r" b="b"/>
            <a:pathLst>
              <a:path w="1904" h="4987925">
                <a:moveTo>
                  <a:pt x="1904" y="0"/>
                </a:moveTo>
                <a:lnTo>
                  <a:pt x="0" y="498792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11" y="0"/>
            <a:ext cx="6784817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975352" y="475289"/>
            <a:ext cx="6696075" cy="1721485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85200"/>
              </a:lnSpc>
            </a:pPr>
            <a:r>
              <a:rPr dirty="0" sz="4400">
                <a:solidFill>
                  <a:srgbClr val="000090"/>
                </a:solidFill>
              </a:rPr>
              <a:t>FÜHREN SIE IHR</a:t>
            </a:r>
            <a:r>
              <a:rPr dirty="0" sz="4400" spc="-110">
                <a:solidFill>
                  <a:srgbClr val="000090"/>
                </a:solidFill>
              </a:rPr>
              <a:t> </a:t>
            </a:r>
            <a:r>
              <a:rPr dirty="0" sz="4400" spc="-5">
                <a:solidFill>
                  <a:srgbClr val="000090"/>
                </a:solidFill>
              </a:rPr>
              <a:t>EIGENES  UNTERNEHMEN </a:t>
            </a:r>
            <a:r>
              <a:rPr dirty="0" sz="4400">
                <a:solidFill>
                  <a:srgbClr val="000090"/>
                </a:solidFill>
              </a:rPr>
              <a:t>VON  </a:t>
            </a:r>
            <a:r>
              <a:rPr dirty="0" sz="4400" spc="-10">
                <a:solidFill>
                  <a:srgbClr val="000090"/>
                </a:solidFill>
              </a:rPr>
              <a:t>ZUHAUSE!</a:t>
            </a:r>
            <a:endParaRPr sz="4400"/>
          </a:p>
        </p:txBody>
      </p:sp>
      <p:sp>
        <p:nvSpPr>
          <p:cNvPr id="5" name="object 5"/>
          <p:cNvSpPr txBox="1"/>
          <p:nvPr/>
        </p:nvSpPr>
        <p:spPr>
          <a:xfrm>
            <a:off x="6324091" y="2503678"/>
            <a:ext cx="5055870" cy="34378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marR="843915" indent="-457200">
              <a:lnSpc>
                <a:spcPct val="100000"/>
              </a:lnSpc>
              <a:buClr>
                <a:srgbClr val="C00000"/>
              </a:buClr>
              <a:buFont typeface="Segoe UI Symbol"/>
              <a:buChar char="▪"/>
              <a:tabLst>
                <a:tab pos="469900" algn="l"/>
                <a:tab pos="470534" algn="l"/>
              </a:tabLst>
            </a:pPr>
            <a:r>
              <a:rPr dirty="0" sz="2400" spc="-5" b="1">
                <a:latin typeface="Segoe UI"/>
                <a:cs typeface="Segoe UI"/>
              </a:rPr>
              <a:t>Einladungsbasierte  EXKLUSIVE</a:t>
            </a:r>
            <a:r>
              <a:rPr dirty="0" sz="2400" spc="-25" b="1">
                <a:latin typeface="Segoe UI"/>
                <a:cs typeface="Segoe UI"/>
              </a:rPr>
              <a:t> </a:t>
            </a:r>
            <a:r>
              <a:rPr dirty="0" sz="2400" spc="-5" b="1">
                <a:latin typeface="Segoe UI"/>
                <a:cs typeface="Segoe UI"/>
              </a:rPr>
              <a:t>Mitgliedschaft</a:t>
            </a:r>
            <a:endParaRPr sz="2400">
              <a:latin typeface="Segoe UI"/>
              <a:cs typeface="Segoe UI"/>
            </a:endParaRPr>
          </a:p>
          <a:p>
            <a:pPr marL="469900" marR="5080" indent="-457200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Font typeface="Segoe UI Symbol"/>
              <a:buChar char="▪"/>
              <a:tabLst>
                <a:tab pos="469900" algn="l"/>
                <a:tab pos="470534" algn="l"/>
              </a:tabLst>
            </a:pPr>
            <a:r>
              <a:rPr dirty="0" sz="2400" spc="-5">
                <a:latin typeface="Segoe UI"/>
                <a:cs typeface="Segoe UI"/>
              </a:rPr>
              <a:t>Arbeiten Sie </a:t>
            </a:r>
            <a:r>
              <a:rPr dirty="0" sz="2400" spc="20">
                <a:latin typeface="Segoe UI"/>
                <a:cs typeface="Segoe UI"/>
              </a:rPr>
              <a:t>hart </a:t>
            </a:r>
            <a:r>
              <a:rPr dirty="0" sz="2400">
                <a:latin typeface="Segoe UI"/>
                <a:cs typeface="Segoe UI"/>
              </a:rPr>
              <a:t>und nutzen </a:t>
            </a:r>
            <a:r>
              <a:rPr dirty="0" sz="2400" spc="-5">
                <a:latin typeface="Segoe UI"/>
                <a:cs typeface="Segoe UI"/>
              </a:rPr>
              <a:t>Sie  </a:t>
            </a:r>
            <a:r>
              <a:rPr dirty="0" sz="2400">
                <a:latin typeface="Segoe UI"/>
                <a:cs typeface="Segoe UI"/>
              </a:rPr>
              <a:t>die </a:t>
            </a:r>
            <a:r>
              <a:rPr dirty="0" sz="2400" spc="-15">
                <a:latin typeface="Segoe UI"/>
                <a:cs typeface="Segoe UI"/>
              </a:rPr>
              <a:t>Vorteile </a:t>
            </a:r>
            <a:r>
              <a:rPr dirty="0" sz="2400">
                <a:latin typeface="Segoe UI"/>
                <a:cs typeface="Segoe UI"/>
              </a:rPr>
              <a:t>des</a:t>
            </a:r>
            <a:r>
              <a:rPr dirty="0" sz="2400" spc="-55">
                <a:latin typeface="Segoe UI"/>
                <a:cs typeface="Segoe UI"/>
              </a:rPr>
              <a:t> </a:t>
            </a:r>
            <a:r>
              <a:rPr dirty="0" sz="2400" spc="-15">
                <a:latin typeface="Segoe UI"/>
                <a:cs typeface="Segoe UI"/>
              </a:rPr>
              <a:t>Vergütungsplanes</a:t>
            </a:r>
            <a:endParaRPr sz="24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900">
              <a:latin typeface="Times New Roman"/>
              <a:cs typeface="Times New Roman"/>
            </a:endParaRPr>
          </a:p>
          <a:p>
            <a:pPr algn="ctr" marL="981710" marR="327660">
              <a:lnSpc>
                <a:spcPct val="100000"/>
              </a:lnSpc>
            </a:pPr>
            <a:r>
              <a:rPr dirty="0" sz="2400" spc="-20" b="1">
                <a:solidFill>
                  <a:srgbClr val="009999"/>
                </a:solidFill>
                <a:latin typeface="Segoe UI"/>
                <a:cs typeface="Segoe UI"/>
              </a:rPr>
              <a:t>Verbinden </a:t>
            </a:r>
            <a:r>
              <a:rPr dirty="0" sz="2400" spc="-5" b="1">
                <a:solidFill>
                  <a:srgbClr val="009999"/>
                </a:solidFill>
                <a:latin typeface="Segoe UI"/>
                <a:cs typeface="Segoe UI"/>
              </a:rPr>
              <a:t>Sie </a:t>
            </a:r>
            <a:r>
              <a:rPr dirty="0" sz="2400" b="1">
                <a:solidFill>
                  <a:srgbClr val="009999"/>
                </a:solidFill>
                <a:latin typeface="Segoe UI"/>
                <a:cs typeface="Segoe UI"/>
              </a:rPr>
              <a:t>sich </a:t>
            </a:r>
            <a:r>
              <a:rPr dirty="0" sz="2400" spc="-5" b="1">
                <a:solidFill>
                  <a:srgbClr val="009999"/>
                </a:solidFill>
                <a:latin typeface="Segoe UI"/>
                <a:cs typeface="Segoe UI"/>
              </a:rPr>
              <a:t>mit</a:t>
            </a:r>
            <a:r>
              <a:rPr dirty="0" sz="2400" spc="-40" b="1">
                <a:solidFill>
                  <a:srgbClr val="009999"/>
                </a:solidFill>
                <a:latin typeface="Segoe UI"/>
                <a:cs typeface="Segoe UI"/>
              </a:rPr>
              <a:t> </a:t>
            </a:r>
            <a:r>
              <a:rPr dirty="0" sz="2400" spc="-5" b="1">
                <a:solidFill>
                  <a:srgbClr val="009999"/>
                </a:solidFill>
                <a:latin typeface="Segoe UI"/>
                <a:cs typeface="Segoe UI"/>
              </a:rPr>
              <a:t>der  </a:t>
            </a:r>
            <a:r>
              <a:rPr dirty="0" sz="2400" spc="-10" b="1">
                <a:solidFill>
                  <a:srgbClr val="009999"/>
                </a:solidFill>
                <a:latin typeface="Segoe UI"/>
                <a:cs typeface="Segoe UI"/>
              </a:rPr>
              <a:t>globalen </a:t>
            </a:r>
            <a:r>
              <a:rPr dirty="0" sz="2400" spc="-15" b="1">
                <a:solidFill>
                  <a:srgbClr val="009999"/>
                </a:solidFill>
                <a:latin typeface="Segoe UI"/>
                <a:cs typeface="Segoe UI"/>
              </a:rPr>
              <a:t>Familie,  </a:t>
            </a:r>
            <a:r>
              <a:rPr dirty="0" sz="2400" spc="-5" b="1">
                <a:solidFill>
                  <a:srgbClr val="009999"/>
                </a:solidFill>
                <a:latin typeface="Segoe UI"/>
                <a:cs typeface="Segoe UI"/>
              </a:rPr>
              <a:t>bestehend aus</a:t>
            </a:r>
            <a:r>
              <a:rPr dirty="0" sz="2400" spc="-90" b="1">
                <a:solidFill>
                  <a:srgbClr val="009999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009999"/>
                </a:solidFill>
                <a:latin typeface="Segoe UI"/>
                <a:cs typeface="Segoe UI"/>
              </a:rPr>
              <a:t>über</a:t>
            </a:r>
            <a:endParaRPr sz="2400">
              <a:latin typeface="Segoe UI"/>
              <a:cs typeface="Segoe UI"/>
            </a:endParaRPr>
          </a:p>
          <a:p>
            <a:pPr algn="ctr" marL="648335">
              <a:lnSpc>
                <a:spcPct val="100000"/>
              </a:lnSpc>
            </a:pPr>
            <a:r>
              <a:rPr dirty="0" sz="2400" b="1">
                <a:solidFill>
                  <a:srgbClr val="009999"/>
                </a:solidFill>
                <a:latin typeface="Segoe UI"/>
                <a:cs typeface="Segoe UI"/>
              </a:rPr>
              <a:t>3 </a:t>
            </a:r>
            <a:r>
              <a:rPr dirty="0" sz="2400" spc="-5" b="1">
                <a:solidFill>
                  <a:srgbClr val="009999"/>
                </a:solidFill>
                <a:latin typeface="Segoe UI"/>
                <a:cs typeface="Segoe UI"/>
              </a:rPr>
              <a:t>MILLIONEN</a:t>
            </a:r>
            <a:r>
              <a:rPr dirty="0" sz="2400" spc="-50" b="1">
                <a:solidFill>
                  <a:srgbClr val="009999"/>
                </a:solidFill>
                <a:latin typeface="Segoe UI"/>
                <a:cs typeface="Segoe UI"/>
              </a:rPr>
              <a:t> </a:t>
            </a:r>
            <a:r>
              <a:rPr dirty="0" sz="2400" spc="-5" b="1">
                <a:solidFill>
                  <a:srgbClr val="009999"/>
                </a:solidFill>
                <a:latin typeface="Segoe UI"/>
                <a:cs typeface="Segoe UI"/>
              </a:rPr>
              <a:t>Mitgliedern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1791936"/>
            <a:ext cx="2328545" cy="5066665"/>
          </a:xfrm>
          <a:custGeom>
            <a:avLst/>
            <a:gdLst/>
            <a:ahLst/>
            <a:cxnLst/>
            <a:rect l="l" t="t" r="r" b="b"/>
            <a:pathLst>
              <a:path w="2328545" h="5066665">
                <a:moveTo>
                  <a:pt x="0" y="0"/>
                </a:moveTo>
                <a:lnTo>
                  <a:pt x="0" y="5066061"/>
                </a:lnTo>
                <a:lnTo>
                  <a:pt x="2328083" y="5066061"/>
                </a:lnTo>
                <a:lnTo>
                  <a:pt x="0" y="0"/>
                </a:lnTo>
                <a:close/>
              </a:path>
            </a:pathLst>
          </a:custGeom>
          <a:solidFill>
            <a:srgbClr val="9ABA5D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06195" y="1638300"/>
            <a:ext cx="10575290" cy="3785870"/>
          </a:xfrm>
          <a:custGeom>
            <a:avLst/>
            <a:gdLst/>
            <a:ahLst/>
            <a:cxnLst/>
            <a:rect l="l" t="t" r="r" b="b"/>
            <a:pathLst>
              <a:path w="10575290" h="3785870">
                <a:moveTo>
                  <a:pt x="0" y="3785616"/>
                </a:moveTo>
                <a:lnTo>
                  <a:pt x="10575036" y="3785616"/>
                </a:lnTo>
                <a:lnTo>
                  <a:pt x="10575036" y="0"/>
                </a:lnTo>
                <a:lnTo>
                  <a:pt x="0" y="0"/>
                </a:lnTo>
                <a:lnTo>
                  <a:pt x="0" y="3785616"/>
                </a:lnTo>
                <a:close/>
              </a:path>
            </a:pathLst>
          </a:custGeom>
          <a:solidFill>
            <a:srgbClr val="B61C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84936" y="1659001"/>
            <a:ext cx="6515100" cy="9144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0" spc="40" b="0">
                <a:latin typeface="Arial"/>
                <a:cs typeface="Arial"/>
              </a:rPr>
              <a:t>Sprechen </a:t>
            </a:r>
            <a:r>
              <a:rPr dirty="0" sz="6000" spc="405" b="0">
                <a:latin typeface="Arial"/>
                <a:cs typeface="Arial"/>
              </a:rPr>
              <a:t>wir</a:t>
            </a:r>
            <a:r>
              <a:rPr dirty="0" sz="6000" spc="-475" b="0">
                <a:latin typeface="Arial"/>
                <a:cs typeface="Arial"/>
              </a:rPr>
              <a:t> </a:t>
            </a:r>
            <a:r>
              <a:rPr dirty="0" sz="6000" spc="295" b="0">
                <a:latin typeface="Arial"/>
                <a:cs typeface="Arial"/>
              </a:rPr>
              <a:t>über</a:t>
            </a:r>
            <a:endParaRPr sz="6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238244" y="3810000"/>
            <a:ext cx="1576070" cy="2123440"/>
          </a:xfrm>
          <a:custGeom>
            <a:avLst/>
            <a:gdLst/>
            <a:ahLst/>
            <a:cxnLst/>
            <a:rect l="l" t="t" r="r" b="b"/>
            <a:pathLst>
              <a:path w="1576070" h="2123440">
                <a:moveTo>
                  <a:pt x="0" y="2122932"/>
                </a:moveTo>
                <a:lnTo>
                  <a:pt x="1575815" y="2122932"/>
                </a:lnTo>
                <a:lnTo>
                  <a:pt x="1575815" y="0"/>
                </a:lnTo>
                <a:lnTo>
                  <a:pt x="0" y="0"/>
                </a:lnTo>
                <a:lnTo>
                  <a:pt x="0" y="2122932"/>
                </a:lnTo>
                <a:close/>
              </a:path>
            </a:pathLst>
          </a:custGeom>
          <a:solidFill>
            <a:srgbClr val="B61C1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855208" y="3639311"/>
            <a:ext cx="5684520" cy="1201420"/>
          </a:xfrm>
          <a:custGeom>
            <a:avLst/>
            <a:gdLst/>
            <a:ahLst/>
            <a:cxnLst/>
            <a:rect l="l" t="t" r="r" b="b"/>
            <a:pathLst>
              <a:path w="5684520" h="1201420">
                <a:moveTo>
                  <a:pt x="0" y="1200912"/>
                </a:moveTo>
                <a:lnTo>
                  <a:pt x="5684520" y="1200912"/>
                </a:lnTo>
                <a:lnTo>
                  <a:pt x="5684520" y="0"/>
                </a:lnTo>
                <a:lnTo>
                  <a:pt x="0" y="0"/>
                </a:lnTo>
                <a:lnTo>
                  <a:pt x="0" y="12009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84936" y="2573401"/>
            <a:ext cx="10462260" cy="21875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000" spc="175">
                <a:solidFill>
                  <a:srgbClr val="FFFFFF"/>
                </a:solidFill>
                <a:latin typeface="Arial"/>
                <a:cs typeface="Arial"/>
              </a:rPr>
              <a:t>Aufbewahrung</a:t>
            </a:r>
            <a:r>
              <a:rPr dirty="0" sz="6000" spc="-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6000" spc="1595">
                <a:solidFill>
                  <a:srgbClr val="FFFFFF"/>
                </a:solidFill>
                <a:latin typeface="Trebuchet MS"/>
                <a:cs typeface="Trebuchet MS"/>
              </a:rPr>
              <a:t>…</a:t>
            </a:r>
            <a:endParaRPr sz="6000">
              <a:latin typeface="Trebuchet MS"/>
              <a:cs typeface="Trebuchet MS"/>
            </a:endParaRPr>
          </a:p>
          <a:p>
            <a:pPr marL="3445510">
              <a:lnSpc>
                <a:spcPct val="100000"/>
              </a:lnSpc>
              <a:spcBef>
                <a:spcPts val="1320"/>
              </a:spcBef>
              <a:tabLst>
                <a:tab pos="5177790" algn="l"/>
              </a:tabLst>
            </a:pPr>
            <a:r>
              <a:rPr dirty="0" baseline="-1851" sz="9000" spc="277">
                <a:solidFill>
                  <a:srgbClr val="FFFFFF"/>
                </a:solidFill>
                <a:latin typeface="Arial"/>
                <a:cs typeface="Arial"/>
              </a:rPr>
              <a:t>und	</a:t>
            </a:r>
            <a:r>
              <a:rPr dirty="0" sz="7200" spc="-215">
                <a:latin typeface="Arial"/>
                <a:cs typeface="Arial"/>
              </a:rPr>
              <a:t>SICHERHEIT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2731" y="2374392"/>
            <a:ext cx="5626608" cy="41559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6688835" y="0"/>
            <a:ext cx="5503545" cy="6842759"/>
          </a:xfrm>
          <a:custGeom>
            <a:avLst/>
            <a:gdLst/>
            <a:ahLst/>
            <a:cxnLst/>
            <a:rect l="l" t="t" r="r" b="b"/>
            <a:pathLst>
              <a:path w="5503545" h="6842759">
                <a:moveTo>
                  <a:pt x="0" y="6842759"/>
                </a:moveTo>
                <a:lnTo>
                  <a:pt x="5503163" y="6842759"/>
                </a:lnTo>
                <a:lnTo>
                  <a:pt x="5503163" y="0"/>
                </a:lnTo>
                <a:lnTo>
                  <a:pt x="0" y="0"/>
                </a:lnTo>
                <a:lnTo>
                  <a:pt x="0" y="6842759"/>
                </a:lnTo>
                <a:close/>
              </a:path>
            </a:pathLst>
          </a:custGeom>
          <a:solidFill>
            <a:srgbClr val="271F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650240" y="170053"/>
            <a:ext cx="4163060" cy="13030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5130"/>
              </a:lnSpc>
            </a:pPr>
            <a:r>
              <a:rPr dirty="0" sz="4800" spc="-5">
                <a:solidFill>
                  <a:srgbClr val="271F66"/>
                </a:solidFill>
              </a:rPr>
              <a:t>EXKLUSIV</a:t>
            </a:r>
            <a:r>
              <a:rPr dirty="0" sz="4800" spc="-85">
                <a:solidFill>
                  <a:srgbClr val="271F66"/>
                </a:solidFill>
              </a:rPr>
              <a:t> </a:t>
            </a:r>
            <a:r>
              <a:rPr dirty="0" sz="4800" spc="-5">
                <a:solidFill>
                  <a:srgbClr val="271F66"/>
                </a:solidFill>
              </a:rPr>
              <a:t>FÜR</a:t>
            </a:r>
            <a:endParaRPr sz="4800"/>
          </a:p>
          <a:p>
            <a:pPr marL="12700">
              <a:lnSpc>
                <a:spcPts val="5130"/>
              </a:lnSpc>
            </a:pPr>
            <a:r>
              <a:rPr dirty="0" sz="4800" spc="-20">
                <a:solidFill>
                  <a:srgbClr val="271F66"/>
                </a:solidFill>
              </a:rPr>
              <a:t>MITGLIEDER</a:t>
            </a:r>
            <a:endParaRPr sz="4800"/>
          </a:p>
        </p:txBody>
      </p:sp>
      <p:sp>
        <p:nvSpPr>
          <p:cNvPr id="5" name="object 5"/>
          <p:cNvSpPr txBox="1"/>
          <p:nvPr/>
        </p:nvSpPr>
        <p:spPr>
          <a:xfrm>
            <a:off x="650240" y="1512570"/>
            <a:ext cx="3451860" cy="487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 b="1">
                <a:solidFill>
                  <a:srgbClr val="AE2A08"/>
                </a:solidFill>
                <a:latin typeface="Segoe UI"/>
                <a:cs typeface="Segoe UI"/>
              </a:rPr>
              <a:t>ONLINE</a:t>
            </a:r>
            <a:r>
              <a:rPr dirty="0" sz="3200" spc="-90" b="1">
                <a:solidFill>
                  <a:srgbClr val="AE2A08"/>
                </a:solidFill>
                <a:latin typeface="Segoe UI"/>
                <a:cs typeface="Segoe UI"/>
              </a:rPr>
              <a:t> </a:t>
            </a:r>
            <a:r>
              <a:rPr dirty="0" sz="3200" spc="-25" b="1">
                <a:solidFill>
                  <a:srgbClr val="AE2A08"/>
                </a:solidFill>
                <a:latin typeface="Segoe UI"/>
                <a:cs typeface="Segoe UI"/>
              </a:rPr>
              <a:t>STORAGE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FFC000"/>
              </a:buClr>
              <a:buFont typeface="Segoe UI Symbol"/>
              <a:buChar char="▪"/>
              <a:tabLst>
                <a:tab pos="469265" algn="l"/>
                <a:tab pos="469900" algn="l"/>
              </a:tabLst>
            </a:pPr>
            <a:r>
              <a:rPr dirty="0" spc="-10"/>
              <a:t>SAFE</a:t>
            </a:r>
          </a:p>
          <a:p>
            <a:pPr marL="469900" indent="-457200">
              <a:lnSpc>
                <a:spcPct val="100000"/>
              </a:lnSpc>
              <a:spcBef>
                <a:spcPts val="2280"/>
              </a:spcBef>
              <a:buClr>
                <a:srgbClr val="FFC000"/>
              </a:buClr>
              <a:buFont typeface="Segoe UI Symbol"/>
              <a:buChar char="▪"/>
              <a:tabLst>
                <a:tab pos="469265" algn="l"/>
                <a:tab pos="469900" algn="l"/>
              </a:tabLst>
            </a:pPr>
            <a:r>
              <a:rPr dirty="0" spc="-15"/>
              <a:t>GESICHERT</a:t>
            </a:r>
          </a:p>
          <a:p>
            <a:pPr marL="469900" marR="615315" indent="-457200">
              <a:lnSpc>
                <a:spcPct val="150100"/>
              </a:lnSpc>
              <a:spcBef>
                <a:spcPts val="600"/>
              </a:spcBef>
              <a:buClr>
                <a:srgbClr val="FFC000"/>
              </a:buClr>
              <a:buFont typeface="Segoe UI Symbol"/>
              <a:buChar char="▪"/>
              <a:tabLst>
                <a:tab pos="469265" algn="l"/>
                <a:tab pos="469900" algn="l"/>
              </a:tabLst>
            </a:pPr>
            <a:r>
              <a:rPr dirty="0" spc="-5"/>
              <a:t>Kundenbasierte  </a:t>
            </a:r>
            <a:r>
              <a:rPr dirty="0" spc="-170"/>
              <a:t>V</a:t>
            </a:r>
            <a:r>
              <a:rPr dirty="0" spc="-5"/>
              <a:t>e</a:t>
            </a:r>
            <a:r>
              <a:rPr dirty="0"/>
              <a:t>r</a:t>
            </a:r>
            <a:r>
              <a:rPr dirty="0" spc="-5"/>
              <a:t>s</a:t>
            </a:r>
            <a:r>
              <a:rPr dirty="0"/>
              <a:t>c</a:t>
            </a:r>
            <a:r>
              <a:rPr dirty="0" spc="-5"/>
              <a:t>h</a:t>
            </a:r>
            <a:r>
              <a:rPr dirty="0"/>
              <a:t>l</a:t>
            </a:r>
            <a:r>
              <a:rPr dirty="0" spc="-5"/>
              <a:t>ü</a:t>
            </a:r>
            <a:r>
              <a:rPr dirty="0"/>
              <a:t>s</a:t>
            </a:r>
            <a:r>
              <a:rPr dirty="0" spc="-5"/>
              <a:t>s</a:t>
            </a:r>
            <a:r>
              <a:rPr dirty="0"/>
              <a:t>e</a:t>
            </a:r>
            <a:r>
              <a:rPr dirty="0" spc="-5"/>
              <a:t>l</a:t>
            </a:r>
            <a:r>
              <a:rPr dirty="0"/>
              <a:t>u</a:t>
            </a:r>
            <a:r>
              <a:rPr dirty="0" spc="-5"/>
              <a:t>ng</a:t>
            </a:r>
          </a:p>
          <a:p>
            <a:pPr marL="469900" indent="-457200">
              <a:lnSpc>
                <a:spcPct val="100000"/>
              </a:lnSpc>
              <a:spcBef>
                <a:spcPts val="2280"/>
              </a:spcBef>
              <a:buClr>
                <a:srgbClr val="FFC000"/>
              </a:buClr>
              <a:buFont typeface="Segoe UI Symbol"/>
              <a:buChar char="▪"/>
              <a:tabLst>
                <a:tab pos="469265" algn="l"/>
                <a:tab pos="469900" algn="l"/>
              </a:tabLst>
            </a:pPr>
            <a:r>
              <a:rPr dirty="0" spc="-5"/>
              <a:t>Nicht </a:t>
            </a:r>
            <a:r>
              <a:rPr dirty="0"/>
              <a:t>knackbar</a:t>
            </a:r>
            <a:r>
              <a:rPr dirty="0" spc="-55"/>
              <a:t> </a:t>
            </a:r>
            <a:r>
              <a:rPr dirty="0" spc="-5"/>
              <a:t>!!!</a:t>
            </a:r>
          </a:p>
          <a:p>
            <a:pPr marL="469900" marR="5080" indent="-457200">
              <a:lnSpc>
                <a:spcPct val="150000"/>
              </a:lnSpc>
              <a:spcBef>
                <a:spcPts val="600"/>
              </a:spcBef>
              <a:buClr>
                <a:srgbClr val="FFC000"/>
              </a:buClr>
              <a:buFont typeface="Segoe UI Symbol"/>
              <a:buChar char="▪"/>
              <a:tabLst>
                <a:tab pos="469265" algn="l"/>
                <a:tab pos="469900" algn="l"/>
              </a:tabLst>
            </a:pPr>
            <a:r>
              <a:rPr dirty="0" spc="-5"/>
              <a:t>Gratis</a:t>
            </a:r>
            <a:r>
              <a:rPr dirty="0" spc="-25"/>
              <a:t> </a:t>
            </a:r>
            <a:r>
              <a:rPr dirty="0" spc="-5"/>
              <a:t>Speicherplatz  für</a:t>
            </a:r>
            <a:r>
              <a:rPr dirty="0" spc="-45"/>
              <a:t> </a:t>
            </a:r>
            <a:r>
              <a:rPr dirty="0" spc="-5"/>
              <a:t>Mitglieder</a:t>
            </a:r>
          </a:p>
        </p:txBody>
      </p:sp>
      <p:sp>
        <p:nvSpPr>
          <p:cNvPr id="7" name="object 7"/>
          <p:cNvSpPr/>
          <p:nvPr/>
        </p:nvSpPr>
        <p:spPr>
          <a:xfrm>
            <a:off x="6696456" y="0"/>
            <a:ext cx="5495543" cy="17053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360779" y="1840293"/>
            <a:ext cx="9168536" cy="33115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67284" y="1810511"/>
            <a:ext cx="5572125" cy="3477895"/>
          </a:xfrm>
          <a:custGeom>
            <a:avLst/>
            <a:gdLst/>
            <a:ahLst/>
            <a:cxnLst/>
            <a:rect l="l" t="t" r="r" b="b"/>
            <a:pathLst>
              <a:path w="5572125" h="3477895">
                <a:moveTo>
                  <a:pt x="0" y="3477767"/>
                </a:moveTo>
                <a:lnTo>
                  <a:pt x="5571744" y="3477767"/>
                </a:lnTo>
                <a:lnTo>
                  <a:pt x="5571744" y="0"/>
                </a:lnTo>
                <a:lnTo>
                  <a:pt x="0" y="0"/>
                </a:lnTo>
                <a:lnTo>
                  <a:pt x="0" y="347776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46328" y="1849120"/>
            <a:ext cx="5285105" cy="336422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205104" indent="-342900">
              <a:lnSpc>
                <a:spcPct val="100000"/>
              </a:lnSpc>
              <a:buFont typeface="Segoe UI Symbol"/>
              <a:buChar char="▪"/>
              <a:tabLst>
                <a:tab pos="355600" algn="l"/>
                <a:tab pos="356235" algn="l"/>
              </a:tabLst>
            </a:pPr>
            <a:r>
              <a:rPr dirty="0" sz="2000" b="1">
                <a:latin typeface="Arial"/>
                <a:cs typeface="Arial"/>
              </a:rPr>
              <a:t>Bauen und Designen </a:t>
            </a:r>
            <a:r>
              <a:rPr dirty="0" sz="2000" spc="-5" b="1">
                <a:latin typeface="Arial"/>
                <a:cs typeface="Arial"/>
              </a:rPr>
              <a:t>Sie Ihre</a:t>
            </a:r>
            <a:r>
              <a:rPr dirty="0" sz="2000" spc="-7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Business  Anwendungen</a:t>
            </a:r>
            <a:r>
              <a:rPr dirty="0" sz="2000" spc="-6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individuell.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Segoe UI Symbol"/>
              <a:buChar char="▪"/>
            </a:pPr>
            <a:endParaRPr sz="2050">
              <a:latin typeface="Times New Roman"/>
              <a:cs typeface="Times New Roman"/>
            </a:endParaRPr>
          </a:p>
          <a:p>
            <a:pPr marL="355600" marR="5080" indent="-342900">
              <a:lnSpc>
                <a:spcPct val="100000"/>
              </a:lnSpc>
              <a:spcBef>
                <a:spcPts val="5"/>
              </a:spcBef>
              <a:buFont typeface="Segoe UI Symbol"/>
              <a:buChar char="▪"/>
              <a:tabLst>
                <a:tab pos="355600" algn="l"/>
                <a:tab pos="356235" algn="l"/>
              </a:tabLst>
            </a:pPr>
            <a:r>
              <a:rPr dirty="0" sz="2000" b="1">
                <a:latin typeface="Arial"/>
                <a:cs typeface="Arial"/>
              </a:rPr>
              <a:t>Starten und pflegen </a:t>
            </a:r>
            <a:r>
              <a:rPr dirty="0" sz="2000" spc="-5" b="1">
                <a:latin typeface="Arial"/>
                <a:cs typeface="Arial"/>
              </a:rPr>
              <a:t>Sie mit </a:t>
            </a:r>
            <a:r>
              <a:rPr dirty="0" sz="2000" b="1">
                <a:latin typeface="Arial"/>
                <a:cs typeface="Arial"/>
              </a:rPr>
              <a:t>Ihren</a:t>
            </a:r>
            <a:r>
              <a:rPr dirty="0" sz="2000" spc="-120" b="1">
                <a:latin typeface="Arial"/>
                <a:cs typeface="Arial"/>
              </a:rPr>
              <a:t> </a:t>
            </a:r>
            <a:r>
              <a:rPr dirty="0" sz="2000" spc="-5" b="1">
                <a:latin typeface="Arial"/>
                <a:cs typeface="Arial"/>
              </a:rPr>
              <a:t>loyalen  </a:t>
            </a:r>
            <a:r>
              <a:rPr dirty="0" sz="2000" b="1">
                <a:latin typeface="Arial"/>
                <a:cs typeface="Arial"/>
              </a:rPr>
              <a:t>Händlern eine</a:t>
            </a:r>
            <a:r>
              <a:rPr dirty="0" sz="2000" spc="-80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Langzeitbeziehung.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Segoe UI Symbol"/>
              <a:buChar char="▪"/>
            </a:pPr>
            <a:endParaRPr sz="2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egoe UI Symbol"/>
              <a:buChar char="▪"/>
              <a:tabLst>
                <a:tab pos="355600" algn="l"/>
                <a:tab pos="356235" algn="l"/>
              </a:tabLst>
            </a:pPr>
            <a:r>
              <a:rPr dirty="0" sz="2000" b="1">
                <a:latin typeface="Arial"/>
                <a:cs typeface="Arial"/>
              </a:rPr>
              <a:t>Perfekt abgestimmt auf</a:t>
            </a:r>
            <a:r>
              <a:rPr dirty="0" sz="2000" spc="-1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moderne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Business</a:t>
            </a:r>
            <a:r>
              <a:rPr dirty="0" sz="2000" spc="-15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Anforderungen.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Font typeface="Segoe UI Symbol"/>
              <a:buChar char="▪"/>
              <a:tabLst>
                <a:tab pos="355600" algn="l"/>
                <a:tab pos="356235" algn="l"/>
              </a:tabLst>
            </a:pPr>
            <a:r>
              <a:rPr dirty="0" sz="2000" b="1">
                <a:latin typeface="Arial"/>
                <a:cs typeface="Arial"/>
              </a:rPr>
              <a:t>Produziert das Maximum an Nutzen</a:t>
            </a:r>
            <a:r>
              <a:rPr dirty="0" sz="2000" spc="-14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zu</a:t>
            </a:r>
            <a:endParaRPr sz="20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2000" b="1">
                <a:latin typeface="Arial"/>
                <a:cs typeface="Arial"/>
              </a:rPr>
              <a:t>einem ansprechenden</a:t>
            </a:r>
            <a:r>
              <a:rPr dirty="0" sz="2000" spc="-105" b="1">
                <a:latin typeface="Arial"/>
                <a:cs typeface="Arial"/>
              </a:rPr>
              <a:t> </a:t>
            </a:r>
            <a:r>
              <a:rPr dirty="0" sz="2000" b="1">
                <a:latin typeface="Arial"/>
                <a:cs typeface="Arial"/>
              </a:rPr>
              <a:t>Preis.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57427" y="2467990"/>
            <a:ext cx="3526790" cy="1854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65100" marR="5080" indent="-152400">
              <a:lnSpc>
                <a:spcPct val="100000"/>
              </a:lnSpc>
            </a:pPr>
            <a:r>
              <a:rPr dirty="0" sz="6000" spc="135">
                <a:latin typeface="Tahoma"/>
                <a:cs typeface="Tahoma"/>
              </a:rPr>
              <a:t>Wie</a:t>
            </a:r>
            <a:r>
              <a:rPr dirty="0" sz="6000" spc="-330">
                <a:latin typeface="Tahoma"/>
                <a:cs typeface="Tahoma"/>
              </a:rPr>
              <a:t> </a:t>
            </a:r>
            <a:r>
              <a:rPr dirty="0" sz="6000" spc="-15">
                <a:latin typeface="Tahoma"/>
                <a:cs typeface="Tahoma"/>
              </a:rPr>
              <a:t>alles  </a:t>
            </a:r>
            <a:r>
              <a:rPr dirty="0" sz="6000" spc="55">
                <a:latin typeface="Tahoma"/>
                <a:cs typeface="Tahoma"/>
              </a:rPr>
              <a:t>b</a:t>
            </a:r>
            <a:r>
              <a:rPr dirty="0" sz="6000" spc="70">
                <a:latin typeface="Tahoma"/>
                <a:cs typeface="Tahoma"/>
              </a:rPr>
              <a:t>e</a:t>
            </a:r>
            <a:r>
              <a:rPr dirty="0" sz="6000" spc="185">
                <a:latin typeface="Tahoma"/>
                <a:cs typeface="Tahoma"/>
              </a:rPr>
              <a:t>g</a:t>
            </a:r>
            <a:r>
              <a:rPr dirty="0" sz="6000" spc="55">
                <a:latin typeface="Tahoma"/>
                <a:cs typeface="Tahoma"/>
              </a:rPr>
              <a:t>ann?</a:t>
            </a:r>
            <a:endParaRPr sz="6000">
              <a:latin typeface="Tahoma"/>
              <a:cs typeface="Tahom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614415" y="0"/>
            <a:ext cx="6577583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500505">
              <a:lnSpc>
                <a:spcPct val="100000"/>
              </a:lnSpc>
            </a:pPr>
            <a:r>
              <a:rPr dirty="0" sz="4800" spc="-5">
                <a:solidFill>
                  <a:srgbClr val="001F5F"/>
                </a:solidFill>
              </a:rPr>
              <a:t>DIE </a:t>
            </a:r>
            <a:r>
              <a:rPr dirty="0" sz="4800">
                <a:solidFill>
                  <a:srgbClr val="001F5F"/>
                </a:solidFill>
              </a:rPr>
              <a:t>GESCHICHTE </a:t>
            </a:r>
            <a:r>
              <a:rPr dirty="0" sz="4800" spc="-5">
                <a:solidFill>
                  <a:srgbClr val="001F5F"/>
                </a:solidFill>
              </a:rPr>
              <a:t>DES</a:t>
            </a:r>
            <a:r>
              <a:rPr dirty="0" sz="4800" spc="-70">
                <a:solidFill>
                  <a:srgbClr val="001F5F"/>
                </a:solidFill>
              </a:rPr>
              <a:t> </a:t>
            </a:r>
            <a:r>
              <a:rPr dirty="0" sz="4800" spc="-10">
                <a:solidFill>
                  <a:srgbClr val="001F5F"/>
                </a:solidFill>
              </a:rPr>
              <a:t>GELDES</a:t>
            </a:r>
            <a:endParaRPr sz="4800"/>
          </a:p>
        </p:txBody>
      </p:sp>
      <p:sp>
        <p:nvSpPr>
          <p:cNvPr id="4" name="object 4"/>
          <p:cNvSpPr/>
          <p:nvPr/>
        </p:nvSpPr>
        <p:spPr>
          <a:xfrm>
            <a:off x="742187" y="1169797"/>
            <a:ext cx="11303508" cy="31476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42187" y="1127760"/>
            <a:ext cx="11303508" cy="31897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0" y="4565903"/>
            <a:ext cx="10208260" cy="2009139"/>
          </a:xfrm>
          <a:custGeom>
            <a:avLst/>
            <a:gdLst/>
            <a:ahLst/>
            <a:cxnLst/>
            <a:rect l="l" t="t" r="r" b="b"/>
            <a:pathLst>
              <a:path w="10208260" h="2009140">
                <a:moveTo>
                  <a:pt x="0" y="2008632"/>
                </a:moveTo>
                <a:lnTo>
                  <a:pt x="10207752" y="2008632"/>
                </a:lnTo>
                <a:lnTo>
                  <a:pt x="10207752" y="0"/>
                </a:lnTo>
                <a:lnTo>
                  <a:pt x="0" y="0"/>
                </a:lnTo>
                <a:lnTo>
                  <a:pt x="0" y="2008632"/>
                </a:lnTo>
                <a:close/>
              </a:path>
            </a:pathLst>
          </a:custGeom>
          <a:solidFill>
            <a:srgbClr val="6D6E7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068120" y="4698238"/>
            <a:ext cx="8038465" cy="1716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2800" spc="-5" b="1">
                <a:solidFill>
                  <a:srgbClr val="FFFFFF"/>
                </a:solidFill>
                <a:latin typeface="Segoe UI"/>
                <a:cs typeface="Segoe UI"/>
              </a:rPr>
              <a:t>Fiat </a:t>
            </a:r>
            <a:r>
              <a:rPr dirty="0" sz="2800" spc="-15" b="1">
                <a:solidFill>
                  <a:srgbClr val="FFFFFF"/>
                </a:solidFill>
                <a:latin typeface="Segoe UI"/>
                <a:cs typeface="Segoe UI"/>
              </a:rPr>
              <a:t>Währungen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werden </a:t>
            </a:r>
            <a:r>
              <a:rPr dirty="0" sz="2800" spc="-5" b="1">
                <a:solidFill>
                  <a:srgbClr val="FFFFFF"/>
                </a:solidFill>
                <a:latin typeface="Segoe UI"/>
                <a:cs typeface="Segoe UI"/>
              </a:rPr>
              <a:t>nicht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durch </a:t>
            </a:r>
            <a:r>
              <a:rPr dirty="0" sz="2800" spc="-5" b="1">
                <a:solidFill>
                  <a:srgbClr val="FFFFFF"/>
                </a:solidFill>
                <a:latin typeface="Segoe UI"/>
                <a:cs typeface="Segoe UI"/>
              </a:rPr>
              <a:t>einen 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physischen </a:t>
            </a:r>
            <a:r>
              <a:rPr dirty="0" sz="2800" spc="5" b="1">
                <a:solidFill>
                  <a:srgbClr val="FFFFFF"/>
                </a:solidFill>
                <a:latin typeface="Segoe UI"/>
                <a:cs typeface="Segoe UI"/>
              </a:rPr>
              <a:t>Gegenwert </a:t>
            </a:r>
            <a:r>
              <a:rPr dirty="0" sz="2800" b="1">
                <a:solidFill>
                  <a:srgbClr val="FFFFFF"/>
                </a:solidFill>
                <a:latin typeface="Segoe UI"/>
                <a:cs typeface="Segoe UI"/>
              </a:rPr>
              <a:t>abgesichert.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Die größten  Risiken für Fiat </a:t>
            </a:r>
            <a:r>
              <a:rPr dirty="0" sz="2800" spc="-20" b="1">
                <a:solidFill>
                  <a:srgbClr val="FFFFFF"/>
                </a:solidFill>
                <a:latin typeface="Segoe UI"/>
                <a:cs typeface="Segoe UI"/>
              </a:rPr>
              <a:t>Währungen </a:t>
            </a:r>
            <a:r>
              <a:rPr dirty="0" sz="2800" spc="-5" b="1">
                <a:solidFill>
                  <a:srgbClr val="FFFFFF"/>
                </a:solidFill>
                <a:latin typeface="Segoe UI"/>
                <a:cs typeface="Segoe UI"/>
              </a:rPr>
              <a:t>sind,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dass </a:t>
            </a:r>
            <a:r>
              <a:rPr dirty="0" sz="2800" spc="-5" b="1">
                <a:solidFill>
                  <a:srgbClr val="FFFFFF"/>
                </a:solidFill>
                <a:latin typeface="Segoe UI"/>
                <a:cs typeface="Segoe UI"/>
              </a:rPr>
              <a:t>sie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durch  </a:t>
            </a:r>
            <a:r>
              <a:rPr dirty="0" sz="2800" spc="-5" b="1">
                <a:solidFill>
                  <a:srgbClr val="FFFFFF"/>
                </a:solidFill>
                <a:latin typeface="Segoe UI"/>
                <a:cs typeface="Segoe UI"/>
              </a:rPr>
              <a:t>die Hyperinflation </a:t>
            </a:r>
            <a:r>
              <a:rPr dirty="0" sz="2800" spc="5" b="1">
                <a:solidFill>
                  <a:srgbClr val="FFFFFF"/>
                </a:solidFill>
                <a:latin typeface="Segoe UI"/>
                <a:cs typeface="Segoe UI"/>
              </a:rPr>
              <a:t>wertlos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werden</a:t>
            </a:r>
            <a:r>
              <a:rPr dirty="0" sz="2800" spc="4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800" spc="-10" b="1">
                <a:solidFill>
                  <a:srgbClr val="FFFFFF"/>
                </a:solidFill>
                <a:latin typeface="Segoe UI"/>
                <a:cs typeface="Segoe UI"/>
              </a:rPr>
              <a:t>können.</a:t>
            </a:r>
            <a:endParaRPr sz="2800">
              <a:latin typeface="Segoe UI"/>
              <a:cs typeface="Segoe U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19883" y="3904488"/>
            <a:ext cx="970915" cy="277495"/>
          </a:xfrm>
          <a:custGeom>
            <a:avLst/>
            <a:gdLst/>
            <a:ahLst/>
            <a:cxnLst/>
            <a:rect l="l" t="t" r="r" b="b"/>
            <a:pathLst>
              <a:path w="970914" h="277495">
                <a:moveTo>
                  <a:pt x="0" y="277368"/>
                </a:moveTo>
                <a:lnTo>
                  <a:pt x="970788" y="277368"/>
                </a:lnTo>
                <a:lnTo>
                  <a:pt x="970788" y="0"/>
                </a:lnTo>
                <a:lnTo>
                  <a:pt x="0" y="0"/>
                </a:lnTo>
                <a:lnTo>
                  <a:pt x="0" y="2773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308098" y="3946525"/>
            <a:ext cx="59626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1B519F"/>
                </a:solidFill>
                <a:latin typeface="Segoe UI"/>
                <a:cs typeface="Segoe UI"/>
              </a:rPr>
              <a:t>Sprache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71315" y="3922776"/>
            <a:ext cx="1358265" cy="277495"/>
          </a:xfrm>
          <a:custGeom>
            <a:avLst/>
            <a:gdLst/>
            <a:ahLst/>
            <a:cxnLst/>
            <a:rect l="l" t="t" r="r" b="b"/>
            <a:pathLst>
              <a:path w="1358264" h="277495">
                <a:moveTo>
                  <a:pt x="0" y="277368"/>
                </a:moveTo>
                <a:lnTo>
                  <a:pt x="1357884" y="277368"/>
                </a:lnTo>
                <a:lnTo>
                  <a:pt x="1357884" y="0"/>
                </a:lnTo>
                <a:lnTo>
                  <a:pt x="0" y="0"/>
                </a:lnTo>
                <a:lnTo>
                  <a:pt x="0" y="2773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775964" y="3965447"/>
            <a:ext cx="115125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1B519F"/>
                </a:solidFill>
                <a:latin typeface="Segoe UI"/>
                <a:cs typeface="Segoe UI"/>
              </a:rPr>
              <a:t>Muschelschalen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244084" y="3904488"/>
            <a:ext cx="1480185" cy="277495"/>
          </a:xfrm>
          <a:custGeom>
            <a:avLst/>
            <a:gdLst/>
            <a:ahLst/>
            <a:cxnLst/>
            <a:rect l="l" t="t" r="r" b="b"/>
            <a:pathLst>
              <a:path w="1480184" h="277495">
                <a:moveTo>
                  <a:pt x="0" y="277368"/>
                </a:moveTo>
                <a:lnTo>
                  <a:pt x="1479804" y="277368"/>
                </a:lnTo>
                <a:lnTo>
                  <a:pt x="1479804" y="0"/>
                </a:lnTo>
                <a:lnTo>
                  <a:pt x="0" y="0"/>
                </a:lnTo>
                <a:lnTo>
                  <a:pt x="0" y="2773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684646" y="3946525"/>
            <a:ext cx="60261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1B519F"/>
                </a:solidFill>
                <a:latin typeface="Segoe UI"/>
                <a:cs typeface="Segoe UI"/>
              </a:rPr>
              <a:t>Mü</a:t>
            </a:r>
            <a:r>
              <a:rPr dirty="0" sz="1200" spc="-10" b="1">
                <a:solidFill>
                  <a:srgbClr val="1B519F"/>
                </a:solidFill>
                <a:latin typeface="Segoe UI"/>
                <a:cs typeface="Segoe UI"/>
              </a:rPr>
              <a:t>n</a:t>
            </a:r>
            <a:r>
              <a:rPr dirty="0" sz="1200" b="1">
                <a:solidFill>
                  <a:srgbClr val="1B519F"/>
                </a:solidFill>
                <a:latin typeface="Segoe UI"/>
                <a:cs typeface="Segoe UI"/>
              </a:rPr>
              <a:t>zen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6932676" y="3904488"/>
            <a:ext cx="1480185" cy="277495"/>
          </a:xfrm>
          <a:custGeom>
            <a:avLst/>
            <a:gdLst/>
            <a:ahLst/>
            <a:cxnLst/>
            <a:rect l="l" t="t" r="r" b="b"/>
            <a:pathLst>
              <a:path w="1480184" h="277495">
                <a:moveTo>
                  <a:pt x="0" y="277368"/>
                </a:moveTo>
                <a:lnTo>
                  <a:pt x="1479803" y="277368"/>
                </a:lnTo>
                <a:lnTo>
                  <a:pt x="1479803" y="0"/>
                </a:lnTo>
                <a:lnTo>
                  <a:pt x="0" y="0"/>
                </a:lnTo>
                <a:lnTo>
                  <a:pt x="0" y="2773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7434198" y="3946525"/>
            <a:ext cx="47815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30" b="1">
                <a:solidFill>
                  <a:srgbClr val="1B519F"/>
                </a:solidFill>
                <a:latin typeface="Segoe UI"/>
                <a:cs typeface="Segoe UI"/>
              </a:rPr>
              <a:t>P</a:t>
            </a:r>
            <a:r>
              <a:rPr dirty="0" sz="1200" spc="-5" b="1">
                <a:solidFill>
                  <a:srgbClr val="1B519F"/>
                </a:solidFill>
                <a:latin typeface="Segoe UI"/>
                <a:cs typeface="Segoe UI"/>
              </a:rPr>
              <a:t>apie</a:t>
            </a:r>
            <a:r>
              <a:rPr dirty="0" sz="1200" b="1">
                <a:solidFill>
                  <a:srgbClr val="1B519F"/>
                </a:solidFill>
                <a:latin typeface="Segoe UI"/>
                <a:cs typeface="Segoe UI"/>
              </a:rPr>
              <a:t>r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813304" y="1242060"/>
            <a:ext cx="1358265" cy="276225"/>
          </a:xfrm>
          <a:custGeom>
            <a:avLst/>
            <a:gdLst/>
            <a:ahLst/>
            <a:cxnLst/>
            <a:rect l="l" t="t" r="r" b="b"/>
            <a:pathLst>
              <a:path w="1358264" h="276225">
                <a:moveTo>
                  <a:pt x="0" y="275844"/>
                </a:moveTo>
                <a:lnTo>
                  <a:pt x="1357883" y="275844"/>
                </a:lnTo>
                <a:lnTo>
                  <a:pt x="1357883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3018789" y="1282953"/>
            <a:ext cx="94805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1B519F"/>
                </a:solidFill>
                <a:latin typeface="Segoe UI"/>
                <a:cs typeface="Segoe UI"/>
              </a:rPr>
              <a:t>Lebensmittel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207764" y="1242060"/>
            <a:ext cx="1899285" cy="276225"/>
          </a:xfrm>
          <a:custGeom>
            <a:avLst/>
            <a:gdLst/>
            <a:ahLst/>
            <a:cxnLst/>
            <a:rect l="l" t="t" r="r" b="b"/>
            <a:pathLst>
              <a:path w="1899285" h="276225">
                <a:moveTo>
                  <a:pt x="0" y="275844"/>
                </a:moveTo>
                <a:lnTo>
                  <a:pt x="1898904" y="275844"/>
                </a:lnTo>
                <a:lnTo>
                  <a:pt x="1898904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4440173" y="1282953"/>
            <a:ext cx="143319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1B519F"/>
                </a:solidFill>
                <a:latin typeface="Segoe UI"/>
                <a:cs typeface="Segoe UI"/>
              </a:rPr>
              <a:t>Metall </a:t>
            </a:r>
            <a:r>
              <a:rPr dirty="0" sz="1200" b="1">
                <a:solidFill>
                  <a:srgbClr val="1B519F"/>
                </a:solidFill>
                <a:latin typeface="Segoe UI"/>
                <a:cs typeface="Segoe UI"/>
              </a:rPr>
              <a:t>/</a:t>
            </a:r>
            <a:r>
              <a:rPr dirty="0" sz="1200" spc="-55" b="1">
                <a:solidFill>
                  <a:srgbClr val="1B519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1B519F"/>
                </a:solidFill>
                <a:latin typeface="Segoe UI"/>
                <a:cs typeface="Segoe UI"/>
              </a:rPr>
              <a:t>Werkzeuge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6089903" y="1242060"/>
            <a:ext cx="1480185" cy="276225"/>
          </a:xfrm>
          <a:custGeom>
            <a:avLst/>
            <a:gdLst/>
            <a:ahLst/>
            <a:cxnLst/>
            <a:rect l="l" t="t" r="r" b="b"/>
            <a:pathLst>
              <a:path w="1480184" h="276225">
                <a:moveTo>
                  <a:pt x="0" y="275844"/>
                </a:moveTo>
                <a:lnTo>
                  <a:pt x="1479803" y="275844"/>
                </a:lnTo>
                <a:lnTo>
                  <a:pt x="1479803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6359144" y="1282953"/>
            <a:ext cx="94170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1B519F"/>
                </a:solidFill>
                <a:latin typeface="Segoe UI"/>
                <a:cs typeface="Segoe UI"/>
              </a:rPr>
              <a:t>Leder </a:t>
            </a:r>
            <a:r>
              <a:rPr dirty="0" sz="1200" b="1">
                <a:solidFill>
                  <a:srgbClr val="1B519F"/>
                </a:solidFill>
                <a:latin typeface="Segoe UI"/>
                <a:cs typeface="Segoe UI"/>
              </a:rPr>
              <a:t>/</a:t>
            </a:r>
            <a:r>
              <a:rPr dirty="0" sz="1200" spc="-95" b="1">
                <a:solidFill>
                  <a:srgbClr val="1B519F"/>
                </a:solidFill>
                <a:latin typeface="Segoe UI"/>
                <a:cs typeface="Segoe UI"/>
              </a:rPr>
              <a:t> </a:t>
            </a:r>
            <a:r>
              <a:rPr dirty="0" sz="1200" spc="-15" b="1">
                <a:solidFill>
                  <a:srgbClr val="1B519F"/>
                </a:solidFill>
                <a:latin typeface="Segoe UI"/>
                <a:cs typeface="Segoe UI"/>
              </a:rPr>
              <a:t>Pelze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7781543" y="1242060"/>
            <a:ext cx="1480185" cy="276225"/>
          </a:xfrm>
          <a:custGeom>
            <a:avLst/>
            <a:gdLst/>
            <a:ahLst/>
            <a:cxnLst/>
            <a:rect l="l" t="t" r="r" b="b"/>
            <a:pathLst>
              <a:path w="1480184" h="276225">
                <a:moveTo>
                  <a:pt x="0" y="275844"/>
                </a:moveTo>
                <a:lnTo>
                  <a:pt x="1479803" y="275844"/>
                </a:lnTo>
                <a:lnTo>
                  <a:pt x="1479803" y="0"/>
                </a:lnTo>
                <a:lnTo>
                  <a:pt x="0" y="0"/>
                </a:lnTo>
                <a:lnTo>
                  <a:pt x="0" y="27584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8340979" y="1282953"/>
            <a:ext cx="36385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b="1">
                <a:solidFill>
                  <a:srgbClr val="1B519F"/>
                </a:solidFill>
                <a:latin typeface="Segoe UI"/>
                <a:cs typeface="Segoe UI"/>
              </a:rPr>
              <a:t>Go</a:t>
            </a:r>
            <a:r>
              <a:rPr dirty="0" sz="1200" spc="-10" b="1">
                <a:solidFill>
                  <a:srgbClr val="1B519F"/>
                </a:solidFill>
                <a:latin typeface="Segoe UI"/>
                <a:cs typeface="Segoe UI"/>
              </a:rPr>
              <a:t>l</a:t>
            </a:r>
            <a:r>
              <a:rPr dirty="0" sz="1200" b="1">
                <a:solidFill>
                  <a:srgbClr val="1B519F"/>
                </a:solidFill>
                <a:latin typeface="Segoe UI"/>
                <a:cs typeface="Segoe UI"/>
              </a:rPr>
              <a:t>d</a:t>
            </a:r>
            <a:endParaRPr sz="1200">
              <a:latin typeface="Segoe UI"/>
              <a:cs typeface="Segoe UI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8616695" y="3922776"/>
            <a:ext cx="1480185" cy="277495"/>
          </a:xfrm>
          <a:custGeom>
            <a:avLst/>
            <a:gdLst/>
            <a:ahLst/>
            <a:cxnLst/>
            <a:rect l="l" t="t" r="r" b="b"/>
            <a:pathLst>
              <a:path w="1480184" h="277495">
                <a:moveTo>
                  <a:pt x="0" y="277368"/>
                </a:moveTo>
                <a:lnTo>
                  <a:pt x="1479803" y="277368"/>
                </a:lnTo>
                <a:lnTo>
                  <a:pt x="1479803" y="0"/>
                </a:lnTo>
                <a:lnTo>
                  <a:pt x="0" y="0"/>
                </a:lnTo>
                <a:lnTo>
                  <a:pt x="0" y="27736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8935339" y="3965447"/>
            <a:ext cx="84328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1B519F"/>
                </a:solidFill>
                <a:latin typeface="Segoe UI"/>
                <a:cs typeface="Segoe UI"/>
              </a:rPr>
              <a:t>Fiat</a:t>
            </a:r>
            <a:r>
              <a:rPr dirty="0" sz="1200" spc="-70" b="1">
                <a:solidFill>
                  <a:srgbClr val="1B519F"/>
                </a:solidFill>
                <a:latin typeface="Segoe UI"/>
                <a:cs typeface="Segoe UI"/>
              </a:rPr>
              <a:t> </a:t>
            </a:r>
            <a:r>
              <a:rPr dirty="0" sz="1200" spc="-10" b="1">
                <a:solidFill>
                  <a:srgbClr val="1B519F"/>
                </a:solidFill>
                <a:latin typeface="Segoe UI"/>
                <a:cs typeface="Segoe UI"/>
              </a:rPr>
              <a:t>System</a:t>
            </a:r>
            <a:endParaRPr sz="12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312420" y="83819"/>
            <a:ext cx="6591300" cy="3130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53212" y="3372611"/>
            <a:ext cx="6109970" cy="2752725"/>
          </a:xfrm>
          <a:custGeom>
            <a:avLst/>
            <a:gdLst/>
            <a:ahLst/>
            <a:cxnLst/>
            <a:rect l="l" t="t" r="r" b="b"/>
            <a:pathLst>
              <a:path w="6109970" h="2752725">
                <a:moveTo>
                  <a:pt x="0" y="2752344"/>
                </a:moveTo>
                <a:lnTo>
                  <a:pt x="6109716" y="2752344"/>
                </a:lnTo>
                <a:lnTo>
                  <a:pt x="6109716" y="0"/>
                </a:lnTo>
                <a:lnTo>
                  <a:pt x="0" y="0"/>
                </a:lnTo>
                <a:lnTo>
                  <a:pt x="0" y="2752344"/>
                </a:lnTo>
                <a:close/>
              </a:path>
            </a:pathLst>
          </a:custGeom>
          <a:ln w="12192">
            <a:solidFill>
              <a:srgbClr val="8F8F8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99922" y="4208907"/>
            <a:ext cx="5817235" cy="16871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857885" marR="850265" indent="1905">
              <a:lnSpc>
                <a:spcPct val="100000"/>
              </a:lnSpc>
            </a:pPr>
            <a:r>
              <a:rPr dirty="0" sz="2000" spc="-5" b="1">
                <a:solidFill>
                  <a:srgbClr val="222222"/>
                </a:solidFill>
                <a:latin typeface="Segoe UI"/>
                <a:cs typeface="Segoe UI"/>
              </a:rPr>
              <a:t>Ein Kontobuch das alle  bestätigten </a:t>
            </a:r>
            <a:r>
              <a:rPr dirty="0" sz="2000" spc="-15" b="1">
                <a:solidFill>
                  <a:srgbClr val="222222"/>
                </a:solidFill>
                <a:latin typeface="Segoe UI"/>
                <a:cs typeface="Segoe UI"/>
              </a:rPr>
              <a:t>Transaktionen</a:t>
            </a:r>
            <a:r>
              <a:rPr dirty="0" sz="2000" spc="-85" b="1">
                <a:solidFill>
                  <a:srgbClr val="222222"/>
                </a:solidFill>
                <a:latin typeface="Segoe UI"/>
                <a:cs typeface="Segoe UI"/>
              </a:rPr>
              <a:t> </a:t>
            </a:r>
            <a:r>
              <a:rPr dirty="0" sz="2000" spc="-5" b="1">
                <a:solidFill>
                  <a:srgbClr val="222222"/>
                </a:solidFill>
                <a:latin typeface="Segoe UI"/>
                <a:cs typeface="Segoe UI"/>
              </a:rPr>
              <a:t>enthält.</a:t>
            </a:r>
            <a:endParaRPr sz="2000">
              <a:latin typeface="Segoe UI"/>
              <a:cs typeface="Segoe UI"/>
            </a:endParaRPr>
          </a:p>
          <a:p>
            <a:pPr algn="ctr" marL="12065" marR="5080" indent="635">
              <a:lnSpc>
                <a:spcPct val="100000"/>
              </a:lnSpc>
              <a:spcBef>
                <a:spcPts val="1200"/>
              </a:spcBef>
            </a:pPr>
            <a:r>
              <a:rPr dirty="0" sz="2000" spc="-5">
                <a:solidFill>
                  <a:srgbClr val="222222"/>
                </a:solidFill>
                <a:latin typeface="Segoe UI"/>
                <a:cs typeface="Segoe UI"/>
              </a:rPr>
              <a:t>Die Integrität </a:t>
            </a:r>
            <a:r>
              <a:rPr dirty="0" sz="2000" spc="5">
                <a:solidFill>
                  <a:srgbClr val="222222"/>
                </a:solidFill>
                <a:latin typeface="Segoe UI"/>
                <a:cs typeface="Segoe UI"/>
              </a:rPr>
              <a:t>und </a:t>
            </a:r>
            <a:r>
              <a:rPr dirty="0" sz="2000" spc="-5">
                <a:solidFill>
                  <a:srgbClr val="222222"/>
                </a:solidFill>
                <a:latin typeface="Segoe UI"/>
                <a:cs typeface="Segoe UI"/>
              </a:rPr>
              <a:t>die chronologische </a:t>
            </a:r>
            <a:r>
              <a:rPr dirty="0" sz="2000" spc="-10">
                <a:solidFill>
                  <a:srgbClr val="222222"/>
                </a:solidFill>
                <a:latin typeface="Segoe UI"/>
                <a:cs typeface="Segoe UI"/>
              </a:rPr>
              <a:t>Reihenfolge  </a:t>
            </a:r>
            <a:r>
              <a:rPr dirty="0" sz="2000" spc="-5">
                <a:solidFill>
                  <a:srgbClr val="222222"/>
                </a:solidFill>
                <a:latin typeface="Segoe UI"/>
                <a:cs typeface="Segoe UI"/>
              </a:rPr>
              <a:t>der Blockchain sind </a:t>
            </a:r>
            <a:r>
              <a:rPr dirty="0" sz="2000" spc="5" b="1">
                <a:solidFill>
                  <a:srgbClr val="222222"/>
                </a:solidFill>
                <a:latin typeface="Segoe UI"/>
                <a:cs typeface="Segoe UI"/>
              </a:rPr>
              <a:t>codiert </a:t>
            </a:r>
            <a:r>
              <a:rPr dirty="0" sz="2000" spc="-5" b="1">
                <a:solidFill>
                  <a:srgbClr val="222222"/>
                </a:solidFill>
                <a:latin typeface="Segoe UI"/>
                <a:cs typeface="Segoe UI"/>
              </a:rPr>
              <a:t>mittels </a:t>
            </a:r>
            <a:r>
              <a:rPr dirty="0" sz="2000" b="1">
                <a:solidFill>
                  <a:srgbClr val="222222"/>
                </a:solidFill>
                <a:latin typeface="Segoe UI"/>
                <a:cs typeface="Segoe UI"/>
              </a:rPr>
              <a:t>Kryptographie  und </a:t>
            </a:r>
            <a:r>
              <a:rPr dirty="0" sz="2000" spc="-5" b="1">
                <a:solidFill>
                  <a:srgbClr val="222222"/>
                </a:solidFill>
                <a:latin typeface="Segoe UI"/>
                <a:cs typeface="Segoe UI"/>
              </a:rPr>
              <a:t>können daher nicht </a:t>
            </a:r>
            <a:r>
              <a:rPr dirty="0" sz="2000" b="1">
                <a:solidFill>
                  <a:srgbClr val="222222"/>
                </a:solidFill>
                <a:latin typeface="Segoe UI"/>
                <a:cs typeface="Segoe UI"/>
              </a:rPr>
              <a:t>verändert </a:t>
            </a:r>
            <a:r>
              <a:rPr dirty="0" sz="2000" spc="-10" b="1">
                <a:solidFill>
                  <a:srgbClr val="222222"/>
                </a:solidFill>
                <a:latin typeface="Segoe UI"/>
                <a:cs typeface="Segoe UI"/>
              </a:rPr>
              <a:t>werden.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53212" y="3371088"/>
            <a:ext cx="6109970" cy="559435"/>
          </a:xfrm>
          <a:custGeom>
            <a:avLst/>
            <a:gdLst/>
            <a:ahLst/>
            <a:cxnLst/>
            <a:rect l="l" t="t" r="r" b="b"/>
            <a:pathLst>
              <a:path w="6109970" h="559435">
                <a:moveTo>
                  <a:pt x="0" y="559307"/>
                </a:moveTo>
                <a:lnTo>
                  <a:pt x="6109716" y="559307"/>
                </a:lnTo>
                <a:lnTo>
                  <a:pt x="6109716" y="0"/>
                </a:lnTo>
                <a:lnTo>
                  <a:pt x="0" y="0"/>
                </a:lnTo>
                <a:lnTo>
                  <a:pt x="0" y="559307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53212" y="3371088"/>
            <a:ext cx="6109970" cy="559435"/>
          </a:xfrm>
          <a:custGeom>
            <a:avLst/>
            <a:gdLst/>
            <a:ahLst/>
            <a:cxnLst/>
            <a:rect l="l" t="t" r="r" b="b"/>
            <a:pathLst>
              <a:path w="6109970" h="559435">
                <a:moveTo>
                  <a:pt x="0" y="559307"/>
                </a:moveTo>
                <a:lnTo>
                  <a:pt x="6109716" y="559307"/>
                </a:lnTo>
                <a:lnTo>
                  <a:pt x="6109716" y="0"/>
                </a:lnTo>
                <a:lnTo>
                  <a:pt x="0" y="0"/>
                </a:lnTo>
                <a:lnTo>
                  <a:pt x="0" y="559307"/>
                </a:lnTo>
                <a:close/>
              </a:path>
            </a:pathLst>
          </a:custGeom>
          <a:ln w="12192">
            <a:solidFill>
              <a:srgbClr val="34343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054732" y="3508502"/>
            <a:ext cx="3106420" cy="284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5" b="1">
                <a:solidFill>
                  <a:srgbClr val="FFFFFF"/>
                </a:solidFill>
                <a:latin typeface="Segoe UI"/>
                <a:cs typeface="Segoe UI"/>
              </a:rPr>
              <a:t>BLOCKCHAIN</a:t>
            </a:r>
            <a:r>
              <a:rPr dirty="0" sz="18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TECHNOLOGIE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7487411" y="345947"/>
            <a:ext cx="4223385" cy="368935"/>
          </a:xfrm>
          <a:prstGeom prst="rect"/>
          <a:solidFill>
            <a:srgbClr val="DC3D37"/>
          </a:solidFill>
        </p:spPr>
        <p:txBody>
          <a:bodyPr wrap="square" lIns="0" tIns="39370" rIns="0" bIns="0" rtlCol="0" vert="horz">
            <a:spAutoFit/>
          </a:bodyPr>
          <a:lstStyle/>
          <a:p>
            <a:pPr marL="221615">
              <a:lnSpc>
                <a:spcPct val="100000"/>
              </a:lnSpc>
              <a:spcBef>
                <a:spcPts val="310"/>
              </a:spcBef>
            </a:pPr>
            <a:r>
              <a:rPr dirty="0" sz="1800"/>
              <a:t>Der </a:t>
            </a:r>
            <a:r>
              <a:rPr dirty="0" sz="1800" spc="-5"/>
              <a:t>traditionelle </a:t>
            </a:r>
            <a:r>
              <a:rPr dirty="0" sz="1800" spc="-15"/>
              <a:t>Weg </a:t>
            </a:r>
            <a:r>
              <a:rPr dirty="0" sz="1800" spc="-5"/>
              <a:t>des</a:t>
            </a:r>
            <a:r>
              <a:rPr dirty="0" sz="1800" spc="-50"/>
              <a:t> </a:t>
            </a:r>
            <a:r>
              <a:rPr dirty="0" sz="1800" spc="-15"/>
              <a:t>Transfers</a:t>
            </a:r>
            <a:endParaRPr sz="1800"/>
          </a:p>
        </p:txBody>
      </p:sp>
      <p:sp>
        <p:nvSpPr>
          <p:cNvPr id="10" name="object 10"/>
          <p:cNvSpPr txBox="1"/>
          <p:nvPr/>
        </p:nvSpPr>
        <p:spPr>
          <a:xfrm>
            <a:off x="7487411" y="3546347"/>
            <a:ext cx="4218940" cy="646430"/>
          </a:xfrm>
          <a:prstGeom prst="rect">
            <a:avLst/>
          </a:prstGeom>
          <a:solidFill>
            <a:srgbClr val="DC3D37"/>
          </a:solidFill>
        </p:spPr>
        <p:txBody>
          <a:bodyPr wrap="square" lIns="0" tIns="40640" rIns="0" bIns="0" rtlCol="0" vert="horz">
            <a:spAutoFit/>
          </a:bodyPr>
          <a:lstStyle/>
          <a:p>
            <a:pPr marL="558165" marR="548640" indent="406400">
              <a:lnSpc>
                <a:spcPct val="100000"/>
              </a:lnSpc>
              <a:spcBef>
                <a:spcPts val="320"/>
              </a:spcBef>
            </a:pPr>
            <a:r>
              <a:rPr dirty="0" sz="1800" spc="-15" b="1">
                <a:solidFill>
                  <a:srgbClr val="FFFFFF"/>
                </a:solidFill>
                <a:latin typeface="Segoe UI"/>
                <a:cs typeface="Segoe UI"/>
              </a:rPr>
              <a:t>Peer-to-Peer </a:t>
            </a:r>
            <a:r>
              <a:rPr dirty="0" sz="1800" spc="-20" b="1">
                <a:solidFill>
                  <a:srgbClr val="FFFFFF"/>
                </a:solidFill>
                <a:latin typeface="Segoe UI"/>
                <a:cs typeface="Segoe UI"/>
              </a:rPr>
              <a:t>Transfer  </a:t>
            </a: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Rechner-zu-Rechner</a:t>
            </a:r>
            <a:r>
              <a:rPr dirty="0" sz="1800" spc="-20" b="1">
                <a:solidFill>
                  <a:srgbClr val="FFFFFF"/>
                </a:solidFill>
                <a:latin typeface="Segoe UI"/>
                <a:cs typeface="Segoe UI"/>
              </a:rPr>
              <a:t> Transfer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8421623" y="714755"/>
            <a:ext cx="2377439" cy="24292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421623" y="4192523"/>
            <a:ext cx="2377439" cy="24429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4824984" y="224027"/>
            <a:ext cx="1912620" cy="584200"/>
          </a:xfrm>
          <a:prstGeom prst="rect">
            <a:avLst/>
          </a:prstGeom>
          <a:solidFill>
            <a:srgbClr val="BE0100"/>
          </a:solidFill>
        </p:spPr>
        <p:txBody>
          <a:bodyPr wrap="square" lIns="0" tIns="32384" rIns="0" bIns="0" rtlCol="0" vert="horz">
            <a:spAutoFit/>
          </a:bodyPr>
          <a:lstStyle/>
          <a:p>
            <a:pPr marL="417830" marR="409575" indent="1270">
              <a:lnSpc>
                <a:spcPct val="100000"/>
              </a:lnSpc>
              <a:spcBef>
                <a:spcPts val="254"/>
              </a:spcBef>
            </a:pP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DIE</a:t>
            </a:r>
            <a:r>
              <a:rPr dirty="0" sz="1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GLOBALE 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F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INANZK</a:t>
            </a: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600" spc="-5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SE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64535" y="1063752"/>
            <a:ext cx="1914525" cy="585470"/>
          </a:xfrm>
          <a:prstGeom prst="rect">
            <a:avLst/>
          </a:prstGeom>
          <a:solidFill>
            <a:srgbClr val="2C75B6"/>
          </a:solidFill>
        </p:spPr>
        <p:txBody>
          <a:bodyPr wrap="square" lIns="0" tIns="33655" rIns="0" bIns="0" rtlCol="0" vert="horz">
            <a:spAutoFit/>
          </a:bodyPr>
          <a:lstStyle/>
          <a:p>
            <a:pPr marL="424815">
              <a:lnSpc>
                <a:spcPct val="100000"/>
              </a:lnSpc>
              <a:spcBef>
                <a:spcPts val="265"/>
              </a:spcBef>
            </a:pPr>
            <a:r>
              <a:rPr dirty="0" sz="1600" spc="-15">
                <a:solidFill>
                  <a:srgbClr val="FFFFFF"/>
                </a:solidFill>
                <a:latin typeface="Calibri"/>
                <a:cs typeface="Calibri"/>
              </a:rPr>
              <a:t>BLOCKCHAIN</a:t>
            </a:r>
            <a:endParaRPr sz="1600">
              <a:latin typeface="Calibri"/>
              <a:cs typeface="Calibri"/>
            </a:endParaRPr>
          </a:p>
          <a:p>
            <a:pPr marL="464184">
              <a:lnSpc>
                <a:spcPct val="100000"/>
              </a:lnSpc>
            </a:pP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Technologie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864608" y="1176527"/>
            <a:ext cx="1873250" cy="338455"/>
          </a:xfrm>
          <a:prstGeom prst="rect">
            <a:avLst/>
          </a:prstGeom>
          <a:solidFill>
            <a:srgbClr val="2C75B6"/>
          </a:solidFill>
        </p:spPr>
        <p:txBody>
          <a:bodyPr wrap="square" lIns="0" tIns="36830" rIns="0" bIns="0" rtlCol="0" vert="horz">
            <a:spAutoFit/>
          </a:bodyPr>
          <a:lstStyle/>
          <a:p>
            <a:pPr marL="596265">
              <a:lnSpc>
                <a:spcPct val="100000"/>
              </a:lnSpc>
              <a:spcBef>
                <a:spcPts val="290"/>
              </a:spcBef>
            </a:pP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BITCOIN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22220" y="1882139"/>
            <a:ext cx="2170430" cy="523240"/>
          </a:xfrm>
          <a:prstGeom prst="rect">
            <a:avLst/>
          </a:prstGeom>
          <a:solidFill>
            <a:srgbClr val="538235"/>
          </a:solidFill>
        </p:spPr>
        <p:txBody>
          <a:bodyPr wrap="square" lIns="0" tIns="34290" rIns="0" bIns="0" rtlCol="0" vert="horz">
            <a:spAutoFit/>
          </a:bodyPr>
          <a:lstStyle/>
          <a:p>
            <a:pPr marL="297815" marR="292735" indent="259079">
              <a:lnSpc>
                <a:spcPct val="100000"/>
              </a:lnSpc>
              <a:spcBef>
                <a:spcPts val="270"/>
              </a:spcBef>
            </a:pP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MEHR ALS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710  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K</a:t>
            </a: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YP</a:t>
            </a:r>
            <a:r>
              <a:rPr dirty="0" sz="1400" spc="-4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400" spc="-2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400" spc="-65">
                <a:solidFill>
                  <a:srgbClr val="FFFFFF"/>
                </a:solidFill>
                <a:latin typeface="Calibri"/>
                <a:cs typeface="Calibri"/>
              </a:rPr>
              <a:t>W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ÄHRUNG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EN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866132" y="1901951"/>
            <a:ext cx="1889760" cy="523240"/>
          </a:xfrm>
          <a:prstGeom prst="rect">
            <a:avLst/>
          </a:prstGeom>
          <a:solidFill>
            <a:srgbClr val="538235"/>
          </a:solidFill>
        </p:spPr>
        <p:txBody>
          <a:bodyPr wrap="square" lIns="0" tIns="33655" rIns="0" bIns="0" rtlCol="0" vert="horz">
            <a:spAutoFit/>
          </a:bodyPr>
          <a:lstStyle/>
          <a:p>
            <a:pPr marL="550545" marR="492759" indent="-52069">
              <a:lnSpc>
                <a:spcPct val="100000"/>
              </a:lnSpc>
              <a:spcBef>
                <a:spcPts val="265"/>
              </a:spcBef>
            </a:pP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FÜ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B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AR 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FÜR</a:t>
            </a:r>
            <a:r>
              <a:rPr dirty="0" sz="1400" spc="-9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JEDEN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76800" y="2586227"/>
            <a:ext cx="1861185" cy="523240"/>
          </a:xfrm>
          <a:prstGeom prst="rect">
            <a:avLst/>
          </a:prstGeom>
          <a:solidFill>
            <a:srgbClr val="538235"/>
          </a:solidFill>
        </p:spPr>
        <p:txBody>
          <a:bodyPr wrap="square" lIns="0" tIns="34290" rIns="0" bIns="0" rtlCol="0" vert="horz">
            <a:spAutoFit/>
          </a:bodyPr>
          <a:lstStyle/>
          <a:p>
            <a:pPr marL="544830" marR="537845" indent="45720">
              <a:lnSpc>
                <a:spcPct val="100000"/>
              </a:lnSpc>
              <a:spcBef>
                <a:spcPts val="270"/>
              </a:spcBef>
            </a:pP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FREI </a:t>
            </a:r>
            <a:r>
              <a:rPr dirty="0" sz="1400" spc="-15">
                <a:solidFill>
                  <a:srgbClr val="FFFFFF"/>
                </a:solidFill>
                <a:latin typeface="Calibri"/>
                <a:cs typeface="Calibri"/>
              </a:rPr>
              <a:t>VON  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dirty="0" sz="1400" spc="5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FL</a:t>
            </a:r>
            <a:r>
              <a:rPr dirty="0" sz="1400" spc="-105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400" spc="-5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400" spc="-10">
                <a:solidFill>
                  <a:srgbClr val="FFFFFF"/>
                </a:solidFill>
                <a:latin typeface="Calibri"/>
                <a:cs typeface="Calibri"/>
              </a:rPr>
              <a:t>IO</a:t>
            </a:r>
            <a:r>
              <a:rPr dirty="0" sz="140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0" y="108203"/>
                </a:moveTo>
                <a:lnTo>
                  <a:pt x="12192000" y="108203"/>
                </a:lnTo>
                <a:lnTo>
                  <a:pt x="12192000" y="0"/>
                </a:lnTo>
                <a:lnTo>
                  <a:pt x="0" y="0"/>
                </a:lnTo>
                <a:lnTo>
                  <a:pt x="0" y="108203"/>
                </a:lnTo>
                <a:close/>
              </a:path>
            </a:pathLst>
          </a:custGeom>
          <a:solidFill>
            <a:srgbClr val="C5332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613392" y="5340096"/>
            <a:ext cx="2467355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0"/>
            <a:ext cx="1220724" cy="18440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8608" rIns="0" bIns="0" rtlCol="0" vert="horz">
            <a:spAutoFit/>
          </a:bodyPr>
          <a:lstStyle/>
          <a:p>
            <a:pPr marL="754380">
              <a:lnSpc>
                <a:spcPct val="100000"/>
              </a:lnSpc>
            </a:pPr>
            <a:r>
              <a:rPr dirty="0" sz="4400" spc="-25">
                <a:solidFill>
                  <a:srgbClr val="001F5F"/>
                </a:solidFill>
              </a:rPr>
              <a:t>BLOCKCHAIN </a:t>
            </a:r>
            <a:r>
              <a:rPr dirty="0" sz="4400">
                <a:solidFill>
                  <a:srgbClr val="001F5F"/>
                </a:solidFill>
              </a:rPr>
              <a:t>UND</a:t>
            </a:r>
            <a:r>
              <a:rPr dirty="0" sz="4400" spc="-65">
                <a:solidFill>
                  <a:srgbClr val="001F5F"/>
                </a:solidFill>
              </a:rPr>
              <a:t> </a:t>
            </a:r>
            <a:r>
              <a:rPr dirty="0" sz="4400" spc="-30">
                <a:solidFill>
                  <a:srgbClr val="001F5F"/>
                </a:solidFill>
              </a:rPr>
              <a:t>KRYPTOWÄHRUNG</a:t>
            </a:r>
            <a:endParaRPr sz="4400"/>
          </a:p>
        </p:txBody>
      </p:sp>
      <p:sp>
        <p:nvSpPr>
          <p:cNvPr id="6" name="object 6"/>
          <p:cNvSpPr/>
          <p:nvPr/>
        </p:nvSpPr>
        <p:spPr>
          <a:xfrm>
            <a:off x="379475" y="5099303"/>
            <a:ext cx="6243955" cy="1214755"/>
          </a:xfrm>
          <a:custGeom>
            <a:avLst/>
            <a:gdLst/>
            <a:ahLst/>
            <a:cxnLst/>
            <a:rect l="l" t="t" r="r" b="b"/>
            <a:pathLst>
              <a:path w="6243955" h="1214754">
                <a:moveTo>
                  <a:pt x="0" y="1214628"/>
                </a:moveTo>
                <a:lnTo>
                  <a:pt x="6243828" y="1214628"/>
                </a:lnTo>
                <a:lnTo>
                  <a:pt x="6243828" y="0"/>
                </a:lnTo>
                <a:lnTo>
                  <a:pt x="0" y="0"/>
                </a:lnTo>
                <a:lnTo>
                  <a:pt x="0" y="1214628"/>
                </a:lnTo>
                <a:close/>
              </a:path>
            </a:pathLst>
          </a:custGeom>
          <a:solidFill>
            <a:srgbClr val="DADA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79475" y="5099303"/>
            <a:ext cx="6243955" cy="1214755"/>
          </a:xfrm>
          <a:custGeom>
            <a:avLst/>
            <a:gdLst/>
            <a:ahLst/>
            <a:cxnLst/>
            <a:rect l="l" t="t" r="r" b="b"/>
            <a:pathLst>
              <a:path w="6243955" h="1214754">
                <a:moveTo>
                  <a:pt x="0" y="1214628"/>
                </a:moveTo>
                <a:lnTo>
                  <a:pt x="6243828" y="1214628"/>
                </a:lnTo>
                <a:lnTo>
                  <a:pt x="6243828" y="0"/>
                </a:lnTo>
                <a:lnTo>
                  <a:pt x="0" y="0"/>
                </a:lnTo>
                <a:lnTo>
                  <a:pt x="0" y="1214628"/>
                </a:lnTo>
                <a:close/>
              </a:path>
            </a:pathLst>
          </a:custGeom>
          <a:ln w="12192">
            <a:solidFill>
              <a:srgbClr val="454545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81761" y="1768601"/>
            <a:ext cx="6242685" cy="4516120"/>
          </a:xfrm>
          <a:custGeom>
            <a:avLst/>
            <a:gdLst/>
            <a:ahLst/>
            <a:cxnLst/>
            <a:rect l="l" t="t" r="r" b="b"/>
            <a:pathLst>
              <a:path w="6242684" h="4516120">
                <a:moveTo>
                  <a:pt x="0" y="4515612"/>
                </a:moveTo>
                <a:lnTo>
                  <a:pt x="6242303" y="4515612"/>
                </a:lnTo>
                <a:lnTo>
                  <a:pt x="6242303" y="0"/>
                </a:lnTo>
                <a:lnTo>
                  <a:pt x="0" y="0"/>
                </a:lnTo>
                <a:lnTo>
                  <a:pt x="0" y="4515612"/>
                </a:lnTo>
                <a:close/>
              </a:path>
            </a:pathLst>
          </a:custGeom>
          <a:ln w="19812">
            <a:solidFill>
              <a:srgbClr val="11111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571244" y="1524000"/>
            <a:ext cx="3680460" cy="344805"/>
          </a:xfrm>
          <a:prstGeom prst="rect">
            <a:avLst/>
          </a:prstGeom>
          <a:solidFill>
            <a:srgbClr val="404040"/>
          </a:solidFill>
        </p:spPr>
        <p:txBody>
          <a:bodyPr wrap="square" lIns="0" tIns="29209" rIns="0" bIns="0" rtlCol="0" vert="horz">
            <a:spAutoFit/>
          </a:bodyPr>
          <a:lstStyle/>
          <a:p>
            <a:pPr marL="795655">
              <a:lnSpc>
                <a:spcPct val="100000"/>
              </a:lnSpc>
              <a:spcBef>
                <a:spcPts val="229"/>
              </a:spcBef>
            </a:pPr>
            <a:r>
              <a:rPr dirty="0" sz="1800" spc="-15" b="1">
                <a:solidFill>
                  <a:srgbClr val="FFFFFF"/>
                </a:solidFill>
                <a:latin typeface="Segoe UI"/>
                <a:cs typeface="Segoe UI"/>
              </a:rPr>
              <a:t>KRYPTOWÄHRUNG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85003" y="5168138"/>
            <a:ext cx="998855" cy="103631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853339"/>
                </a:solidFill>
                <a:latin typeface="Segoe UI"/>
                <a:cs typeface="Segoe UI"/>
              </a:rPr>
              <a:t>5 = 3 +</a:t>
            </a:r>
            <a:r>
              <a:rPr dirty="0" sz="1800" spc="-90" b="1">
                <a:solidFill>
                  <a:srgbClr val="853339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853339"/>
                </a:solidFill>
                <a:latin typeface="Segoe UI"/>
                <a:cs typeface="Segoe UI"/>
              </a:rPr>
              <a:t>2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dirty="0" sz="1800" b="1">
                <a:solidFill>
                  <a:srgbClr val="853339"/>
                </a:solidFill>
                <a:latin typeface="Segoe UI"/>
                <a:cs typeface="Segoe UI"/>
              </a:rPr>
              <a:t>5 = 4 +</a:t>
            </a:r>
            <a:r>
              <a:rPr dirty="0" sz="1800" spc="-90" b="1">
                <a:solidFill>
                  <a:srgbClr val="853339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853339"/>
                </a:solidFill>
                <a:latin typeface="Segoe UI"/>
                <a:cs typeface="Segoe UI"/>
              </a:rPr>
              <a:t>1</a:t>
            </a:r>
            <a:endParaRPr sz="18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1800" b="1">
                <a:solidFill>
                  <a:srgbClr val="853339"/>
                </a:solidFill>
                <a:latin typeface="Segoe UI"/>
                <a:cs typeface="Segoe UI"/>
              </a:rPr>
              <a:t>5 = 5 +</a:t>
            </a:r>
            <a:r>
              <a:rPr dirty="0" sz="1800" spc="-85" b="1">
                <a:solidFill>
                  <a:srgbClr val="853339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853339"/>
                </a:solidFill>
                <a:latin typeface="Segoe UI"/>
                <a:cs typeface="Segoe UI"/>
              </a:rPr>
              <a:t>0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74040" y="5293995"/>
            <a:ext cx="4454525" cy="7518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1910">
              <a:lnSpc>
                <a:spcPct val="100000"/>
              </a:lnSpc>
            </a:pPr>
            <a:r>
              <a:rPr dirty="0" sz="1400" b="1">
                <a:latin typeface="Segoe UI"/>
                <a:cs typeface="Segoe UI"/>
              </a:rPr>
              <a:t>In </a:t>
            </a:r>
            <a:r>
              <a:rPr dirty="0" sz="1400" spc="-5" b="1">
                <a:latin typeface="Segoe UI"/>
                <a:cs typeface="Segoe UI"/>
              </a:rPr>
              <a:t>diesem Beispiel sind </a:t>
            </a:r>
            <a:r>
              <a:rPr dirty="0" sz="1400" spc="-10" b="1">
                <a:latin typeface="Segoe UI"/>
                <a:cs typeface="Segoe UI"/>
              </a:rPr>
              <a:t>korrekte </a:t>
            </a:r>
            <a:r>
              <a:rPr dirty="0" sz="1400" spc="-5" b="1">
                <a:latin typeface="Segoe UI"/>
                <a:cs typeface="Segoe UI"/>
              </a:rPr>
              <a:t>Lösungen </a:t>
            </a:r>
            <a:r>
              <a:rPr dirty="0" sz="1400" b="1">
                <a:latin typeface="Segoe UI"/>
                <a:cs typeface="Segoe UI"/>
              </a:rPr>
              <a:t>zur Frage:  </a:t>
            </a:r>
            <a:r>
              <a:rPr dirty="0" sz="1400" spc="-20" b="1">
                <a:latin typeface="Segoe UI"/>
                <a:cs typeface="Segoe UI"/>
              </a:rPr>
              <a:t>Was </a:t>
            </a:r>
            <a:r>
              <a:rPr dirty="0" sz="1400" spc="-5" b="1">
                <a:latin typeface="Segoe UI"/>
                <a:cs typeface="Segoe UI"/>
              </a:rPr>
              <a:t>ergibt die </a:t>
            </a:r>
            <a:r>
              <a:rPr dirty="0" sz="1400" b="1">
                <a:latin typeface="Segoe UI"/>
                <a:cs typeface="Segoe UI"/>
              </a:rPr>
              <a:t>Zahl</a:t>
            </a:r>
            <a:r>
              <a:rPr dirty="0" sz="1400" spc="-60" b="1">
                <a:latin typeface="Segoe UI"/>
                <a:cs typeface="Segoe UI"/>
              </a:rPr>
              <a:t> </a:t>
            </a:r>
            <a:r>
              <a:rPr dirty="0" sz="1400" spc="-5" b="1">
                <a:latin typeface="Segoe UI"/>
                <a:cs typeface="Segoe UI"/>
              </a:rPr>
              <a:t>5?</a:t>
            </a:r>
            <a:endParaRPr sz="1400">
              <a:latin typeface="Segoe UI"/>
              <a:cs typeface="Segoe UI"/>
            </a:endParaRPr>
          </a:p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dirty="0" sz="1400" b="1" i="1">
                <a:latin typeface="Segoe UI"/>
                <a:cs typeface="Segoe UI"/>
              </a:rPr>
              <a:t>Deshalb </a:t>
            </a:r>
            <a:r>
              <a:rPr dirty="0" sz="1400" spc="-5" b="1" i="1">
                <a:latin typeface="Segoe UI"/>
                <a:cs typeface="Segoe UI"/>
              </a:rPr>
              <a:t>wären </a:t>
            </a:r>
            <a:r>
              <a:rPr dirty="0" sz="1400" b="1" i="1">
                <a:latin typeface="Segoe UI"/>
                <a:cs typeface="Segoe UI"/>
              </a:rPr>
              <a:t>genau 3 </a:t>
            </a:r>
            <a:r>
              <a:rPr dirty="0" sz="1400" spc="-5" b="1" i="1">
                <a:latin typeface="Segoe UI"/>
                <a:cs typeface="Segoe UI"/>
              </a:rPr>
              <a:t>Coins als </a:t>
            </a:r>
            <a:r>
              <a:rPr dirty="0" sz="1400" spc="-15" b="1" i="1">
                <a:latin typeface="Segoe UI"/>
                <a:cs typeface="Segoe UI"/>
              </a:rPr>
              <a:t>Vergütung</a:t>
            </a:r>
            <a:r>
              <a:rPr dirty="0" sz="1400" spc="-100" b="1" i="1">
                <a:latin typeface="Segoe UI"/>
                <a:cs typeface="Segoe UI"/>
              </a:rPr>
              <a:t> </a:t>
            </a:r>
            <a:r>
              <a:rPr dirty="0" sz="1400" spc="-5" b="1" i="1">
                <a:latin typeface="Segoe UI"/>
                <a:cs typeface="Segoe UI"/>
              </a:rPr>
              <a:t>möglich.</a:t>
            </a:r>
            <a:endParaRPr sz="1400">
              <a:latin typeface="Segoe UI"/>
              <a:cs typeface="Segoe U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23087" y="2087117"/>
            <a:ext cx="5076825" cy="2023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6385">
              <a:lnSpc>
                <a:spcPct val="100000"/>
              </a:lnSpc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Ein Algorithmus mit einer FIXEN / FINITEN Anzahl 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der Lösungen.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(Coins</a:t>
            </a:r>
            <a:r>
              <a:rPr dirty="0" sz="1600" spc="-25" b="1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genannt)</a:t>
            </a:r>
            <a:endParaRPr sz="1600">
              <a:latin typeface="Segoe UI"/>
              <a:cs typeface="Segoe UI"/>
            </a:endParaRPr>
          </a:p>
          <a:p>
            <a:pPr marL="299085" marR="42545" indent="-286385">
              <a:lnSpc>
                <a:spcPct val="100000"/>
              </a:lnSpc>
              <a:spcBef>
                <a:spcPts val="79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600" spc="-20" b="1">
                <a:solidFill>
                  <a:srgbClr val="7E7E7E"/>
                </a:solidFill>
                <a:latin typeface="Segoe UI"/>
                <a:cs typeface="Segoe UI"/>
              </a:rPr>
              <a:t>OneCoin’s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Algorithmus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kann exakt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120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Milliarden 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Coins</a:t>
            </a:r>
            <a:r>
              <a:rPr dirty="0" sz="1600" spc="-65" b="1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produzieren.</a:t>
            </a:r>
            <a:endParaRPr sz="1600">
              <a:latin typeface="Segoe UI"/>
              <a:cs typeface="Segoe UI"/>
            </a:endParaRPr>
          </a:p>
          <a:p>
            <a:pPr marL="299085" marR="539750" indent="-286385">
              <a:lnSpc>
                <a:spcPct val="100000"/>
              </a:lnSpc>
              <a:spcBef>
                <a:spcPts val="800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Alles </a:t>
            </a:r>
            <a:r>
              <a:rPr dirty="0" sz="1600" b="1">
                <a:solidFill>
                  <a:srgbClr val="7E7E7E"/>
                </a:solidFill>
                <a:latin typeface="Segoe UI"/>
                <a:cs typeface="Segoe UI"/>
              </a:rPr>
              <a:t>basiert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auf Mathematik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und kann nicht 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verändert</a:t>
            </a:r>
            <a:r>
              <a:rPr dirty="0" sz="1600" spc="-75" b="1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werden</a:t>
            </a:r>
            <a:endParaRPr sz="1600">
              <a:latin typeface="Segoe UI"/>
              <a:cs typeface="Segoe UI"/>
            </a:endParaRPr>
          </a:p>
          <a:p>
            <a:pPr marL="299085" indent="-286385">
              <a:lnSpc>
                <a:spcPct val="100000"/>
              </a:lnSpc>
              <a:spcBef>
                <a:spcPts val="805"/>
              </a:spcBef>
              <a:buFont typeface="Arial"/>
              <a:buChar char="•"/>
              <a:tabLst>
                <a:tab pos="299085" algn="l"/>
                <a:tab pos="299720" algn="l"/>
              </a:tabLst>
            </a:pP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wenn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das Mining einmal </a:t>
            </a:r>
            <a:r>
              <a:rPr dirty="0" sz="1600" b="1">
                <a:solidFill>
                  <a:srgbClr val="7E7E7E"/>
                </a:solidFill>
                <a:latin typeface="Segoe UI"/>
                <a:cs typeface="Segoe UI"/>
              </a:rPr>
              <a:t>gestartet</a:t>
            </a:r>
            <a:r>
              <a:rPr dirty="0" sz="1600" spc="-65" b="1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wurde.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77952" y="4357115"/>
            <a:ext cx="6245860" cy="741045"/>
          </a:xfrm>
          <a:custGeom>
            <a:avLst/>
            <a:gdLst/>
            <a:ahLst/>
            <a:cxnLst/>
            <a:rect l="l" t="t" r="r" b="b"/>
            <a:pathLst>
              <a:path w="6245859" h="741045">
                <a:moveTo>
                  <a:pt x="0" y="740663"/>
                </a:moveTo>
                <a:lnTo>
                  <a:pt x="6245352" y="740663"/>
                </a:lnTo>
                <a:lnTo>
                  <a:pt x="6245352" y="0"/>
                </a:lnTo>
                <a:lnTo>
                  <a:pt x="0" y="0"/>
                </a:lnTo>
                <a:lnTo>
                  <a:pt x="0" y="740663"/>
                </a:lnTo>
                <a:close/>
              </a:path>
            </a:pathLst>
          </a:custGeom>
          <a:solidFill>
            <a:srgbClr val="DC3D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1090675" y="4410709"/>
            <a:ext cx="4839335" cy="559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Sie </a:t>
            </a: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könnten theoretisch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eine</a:t>
            </a:r>
            <a:r>
              <a:rPr dirty="0" sz="1800" spc="-3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Kryptowährung</a:t>
            </a:r>
            <a:endParaRPr sz="1800">
              <a:latin typeface="Segoe UI"/>
              <a:cs typeface="Segoe UI"/>
            </a:endParaRPr>
          </a:p>
          <a:p>
            <a:pPr algn="ctr" marL="2540">
              <a:lnSpc>
                <a:spcPct val="100000"/>
              </a:lnSpc>
            </a:pP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mit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nur 3 Coins (Lösungen)</a:t>
            </a:r>
            <a:r>
              <a:rPr dirty="0" sz="1800" spc="-8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produzieren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59193" y="2104135"/>
            <a:ext cx="4085590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6385">
              <a:lnSpc>
                <a:spcPct val="100000"/>
              </a:lnSpc>
              <a:buClr>
                <a:srgbClr val="BC3828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Es </a:t>
            </a:r>
            <a:r>
              <a:rPr dirty="0" sz="1600" spc="-15">
                <a:solidFill>
                  <a:srgbClr val="7E7E7E"/>
                </a:solidFill>
                <a:latin typeface="Segoe UI"/>
                <a:cs typeface="Segoe UI"/>
              </a:rPr>
              <a:t>können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maximal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21 Millionen Bitcoins  </a:t>
            </a:r>
            <a:r>
              <a:rPr dirty="0" sz="1600" b="1">
                <a:solidFill>
                  <a:srgbClr val="7E7E7E"/>
                </a:solidFill>
                <a:latin typeface="Segoe UI"/>
                <a:cs typeface="Segoe UI"/>
              </a:rPr>
              <a:t>geschürft</a:t>
            </a:r>
            <a:r>
              <a:rPr dirty="0" sz="1600" spc="-95" b="1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werden.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59193" y="2835909"/>
            <a:ext cx="3687445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6385">
              <a:lnSpc>
                <a:spcPct val="100000"/>
              </a:lnSpc>
              <a:buClr>
                <a:srgbClr val="BC3828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16,178,550 </a:t>
            </a:r>
            <a:r>
              <a:rPr dirty="0" sz="1600" spc="-40" b="1">
                <a:solidFill>
                  <a:srgbClr val="7E7E7E"/>
                </a:solidFill>
                <a:latin typeface="Segoe UI"/>
                <a:cs typeface="Segoe UI"/>
              </a:rPr>
              <a:t>BTC </a:t>
            </a:r>
            <a:r>
              <a:rPr dirty="0" sz="1600" spc="-10">
                <a:solidFill>
                  <a:srgbClr val="7E7E7E"/>
                </a:solidFill>
                <a:latin typeface="Segoe UI"/>
                <a:cs typeface="Segoe UI"/>
              </a:rPr>
              <a:t>sind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schon </a:t>
            </a:r>
            <a:r>
              <a:rPr dirty="0" sz="1600">
                <a:solidFill>
                  <a:srgbClr val="7E7E7E"/>
                </a:solidFill>
                <a:latin typeface="Segoe UI"/>
                <a:cs typeface="Segoe UI"/>
              </a:rPr>
              <a:t>geschürft  </a:t>
            </a:r>
            <a:r>
              <a:rPr dirty="0" sz="1600" spc="-10">
                <a:solidFill>
                  <a:srgbClr val="7E7E7E"/>
                </a:solidFill>
                <a:latin typeface="Segoe UI"/>
                <a:cs typeface="Segoe UI"/>
              </a:rPr>
              <a:t>worden und </a:t>
            </a:r>
            <a:r>
              <a:rPr dirty="0" sz="1600">
                <a:solidFill>
                  <a:srgbClr val="7E7E7E"/>
                </a:solidFill>
                <a:latin typeface="Segoe UI"/>
                <a:cs typeface="Segoe UI"/>
              </a:rPr>
              <a:t>derzeit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im</a:t>
            </a:r>
            <a:r>
              <a:rPr dirty="0" sz="1600" spc="-20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10">
                <a:solidFill>
                  <a:srgbClr val="7E7E7E"/>
                </a:solidFill>
                <a:latin typeface="Segoe UI"/>
                <a:cs typeface="Segoe UI"/>
              </a:rPr>
              <a:t>Umlauf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59193" y="3567429"/>
            <a:ext cx="4098925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6385">
              <a:lnSpc>
                <a:spcPct val="100000"/>
              </a:lnSpc>
              <a:buClr>
                <a:srgbClr val="BC3828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10">
                <a:solidFill>
                  <a:srgbClr val="7E7E7E"/>
                </a:solidFill>
                <a:latin typeface="Segoe UI"/>
                <a:cs typeface="Segoe UI"/>
              </a:rPr>
              <a:t>Schätzungen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zeigen, dass alle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Bitcoins </a:t>
            </a:r>
            <a:r>
              <a:rPr dirty="0" sz="1600" spc="-10" b="1">
                <a:solidFill>
                  <a:srgbClr val="7E7E7E"/>
                </a:solidFill>
                <a:latin typeface="Segoe UI"/>
                <a:cs typeface="Segoe UI"/>
              </a:rPr>
              <a:t>bis 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2041 </a:t>
            </a:r>
            <a:r>
              <a:rPr dirty="0" sz="1600" b="1">
                <a:solidFill>
                  <a:srgbClr val="7E7E7E"/>
                </a:solidFill>
                <a:latin typeface="Segoe UI"/>
                <a:cs typeface="Segoe UI"/>
              </a:rPr>
              <a:t>geschürft</a:t>
            </a:r>
            <a:r>
              <a:rPr dirty="0" sz="1600" spc="-55" b="1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7E7E7E"/>
                </a:solidFill>
                <a:latin typeface="Segoe UI"/>
                <a:cs typeface="Segoe UI"/>
              </a:rPr>
              <a:t>sind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.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259193" y="4299330"/>
            <a:ext cx="4025265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6385">
              <a:lnSpc>
                <a:spcPct val="100000"/>
              </a:lnSpc>
              <a:buClr>
                <a:srgbClr val="BC3828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10">
                <a:solidFill>
                  <a:srgbClr val="7E7E7E"/>
                </a:solidFill>
                <a:latin typeface="Segoe UI"/>
                <a:cs typeface="Segoe UI"/>
              </a:rPr>
              <a:t>Ca.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250.000 – 300.000 </a:t>
            </a:r>
            <a:r>
              <a:rPr dirty="0" sz="1600" spc="-10">
                <a:solidFill>
                  <a:srgbClr val="7E7E7E"/>
                </a:solidFill>
                <a:latin typeface="Segoe UI"/>
                <a:cs typeface="Segoe UI"/>
              </a:rPr>
              <a:t>Menschen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besitzen  </a:t>
            </a:r>
            <a:r>
              <a:rPr dirty="0" sz="1600">
                <a:solidFill>
                  <a:srgbClr val="7E7E7E"/>
                </a:solidFill>
                <a:latin typeface="Segoe UI"/>
                <a:cs typeface="Segoe UI"/>
              </a:rPr>
              <a:t>gegenwärtig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mehr als 1</a:t>
            </a:r>
            <a:r>
              <a:rPr dirty="0" sz="1600" spc="-50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55">
                <a:solidFill>
                  <a:srgbClr val="7E7E7E"/>
                </a:solidFill>
                <a:latin typeface="Segoe UI"/>
                <a:cs typeface="Segoe UI"/>
              </a:rPr>
              <a:t>BTC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259193" y="5030851"/>
            <a:ext cx="284480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299085" algn="l"/>
              </a:tabLst>
            </a:pPr>
            <a:r>
              <a:rPr dirty="0" sz="1600" spc="55">
                <a:solidFill>
                  <a:srgbClr val="BC3828"/>
                </a:solidFill>
                <a:latin typeface="Segoe UI Symbol"/>
                <a:cs typeface="Segoe UI Symbol"/>
              </a:rPr>
              <a:t>✓	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1 </a:t>
            </a:r>
            <a:r>
              <a:rPr dirty="0" sz="1600" spc="-10">
                <a:solidFill>
                  <a:srgbClr val="7E7E7E"/>
                </a:solidFill>
                <a:latin typeface="Segoe UI"/>
                <a:cs typeface="Segoe UI"/>
              </a:rPr>
              <a:t>Satoshi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=  0.00000001</a:t>
            </a:r>
            <a:r>
              <a:rPr dirty="0" sz="1600" spc="10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55">
                <a:solidFill>
                  <a:srgbClr val="7E7E7E"/>
                </a:solidFill>
                <a:latin typeface="Segoe UI"/>
                <a:cs typeface="Segoe UI"/>
              </a:rPr>
              <a:t>BTC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59193" y="5518810"/>
            <a:ext cx="3208655" cy="4984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marR="5080" indent="-286385">
              <a:lnSpc>
                <a:spcPct val="100000"/>
              </a:lnSpc>
              <a:buClr>
                <a:srgbClr val="BC3828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10">
                <a:solidFill>
                  <a:srgbClr val="7E7E7E"/>
                </a:solidFill>
                <a:latin typeface="Segoe UI"/>
                <a:cs typeface="Segoe UI"/>
              </a:rPr>
              <a:t>Der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Wert 1 </a:t>
            </a:r>
            <a:r>
              <a:rPr dirty="0" sz="1600" spc="-55">
                <a:solidFill>
                  <a:srgbClr val="7E7E7E"/>
                </a:solidFill>
                <a:latin typeface="Segoe UI"/>
                <a:cs typeface="Segoe UI"/>
              </a:rPr>
              <a:t>BTC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wuchs </a:t>
            </a:r>
            <a:r>
              <a:rPr dirty="0" sz="1600" spc="-10">
                <a:solidFill>
                  <a:srgbClr val="7E7E7E"/>
                </a:solidFill>
                <a:latin typeface="Segoe UI"/>
                <a:cs typeface="Segoe UI"/>
              </a:rPr>
              <a:t>von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0.10$  in 2009 bis zu 1100$ in</a:t>
            </a:r>
            <a:r>
              <a:rPr dirty="0" sz="1600" spc="-45">
                <a:solidFill>
                  <a:srgbClr val="7E7E7E"/>
                </a:solidFill>
                <a:latin typeface="Segoe UI"/>
                <a:cs typeface="Segoe UI"/>
              </a:rPr>
              <a:t> </a:t>
            </a:r>
            <a:r>
              <a:rPr dirty="0" sz="1600" spc="-5">
                <a:solidFill>
                  <a:srgbClr val="7E7E7E"/>
                </a:solidFill>
                <a:latin typeface="Segoe UI"/>
                <a:cs typeface="Segoe UI"/>
              </a:rPr>
              <a:t>2016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6902957" y="1768601"/>
            <a:ext cx="4848225" cy="4516120"/>
          </a:xfrm>
          <a:custGeom>
            <a:avLst/>
            <a:gdLst/>
            <a:ahLst/>
            <a:cxnLst/>
            <a:rect l="l" t="t" r="r" b="b"/>
            <a:pathLst>
              <a:path w="4848225" h="4516120">
                <a:moveTo>
                  <a:pt x="0" y="4515612"/>
                </a:moveTo>
                <a:lnTo>
                  <a:pt x="4847844" y="4515612"/>
                </a:lnTo>
                <a:lnTo>
                  <a:pt x="4847844" y="0"/>
                </a:lnTo>
                <a:lnTo>
                  <a:pt x="0" y="0"/>
                </a:lnTo>
                <a:lnTo>
                  <a:pt x="0" y="4515612"/>
                </a:lnTo>
                <a:close/>
              </a:path>
            </a:pathLst>
          </a:custGeom>
          <a:ln w="19812">
            <a:solidFill>
              <a:srgbClr val="FD801A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7328916" y="1524000"/>
            <a:ext cx="3992879" cy="344805"/>
          </a:xfrm>
          <a:prstGeom prst="rect">
            <a:avLst/>
          </a:prstGeom>
          <a:solidFill>
            <a:srgbClr val="FD801A"/>
          </a:solidFill>
        </p:spPr>
        <p:txBody>
          <a:bodyPr wrap="square" lIns="0" tIns="29209" rIns="0" bIns="0" rtlCol="0" vert="horz">
            <a:spAutoFit/>
          </a:bodyPr>
          <a:lstStyle/>
          <a:p>
            <a:pPr marL="412750">
              <a:lnSpc>
                <a:spcPct val="100000"/>
              </a:lnSpc>
              <a:spcBef>
                <a:spcPts val="229"/>
              </a:spcBef>
            </a:pPr>
            <a:r>
              <a:rPr dirty="0" sz="1800" spc="-15" b="1">
                <a:solidFill>
                  <a:srgbClr val="FFFFFF"/>
                </a:solidFill>
                <a:latin typeface="Segoe UI"/>
                <a:cs typeface="Segoe UI"/>
              </a:rPr>
              <a:t>BITCOIN</a:t>
            </a:r>
            <a:r>
              <a:rPr dirty="0" sz="18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Segoe UI"/>
                <a:cs typeface="Segoe UI"/>
              </a:rPr>
              <a:t>KRYPTOWÄHRUNG*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968108" y="6345935"/>
            <a:ext cx="217614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solidFill>
                  <a:srgbClr val="6C6C6C"/>
                </a:solidFill>
                <a:latin typeface="Arial"/>
                <a:cs typeface="Arial"/>
              </a:rPr>
              <a:t>*</a:t>
            </a:r>
            <a:r>
              <a:rPr dirty="0" sz="1200" spc="-5" u="sng">
                <a:solidFill>
                  <a:srgbClr val="6C6C6C"/>
                </a:solidFill>
                <a:latin typeface="Arial"/>
                <a:cs typeface="Arial"/>
                <a:hlinkClick r:id="rId4"/>
              </a:rPr>
              <a:t>http://bitcoincharts.com/bitcoin/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13392" y="5445250"/>
            <a:ext cx="2467355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165860" y="4445508"/>
            <a:ext cx="408940" cy="318770"/>
          </a:xfrm>
          <a:custGeom>
            <a:avLst/>
            <a:gdLst/>
            <a:ahLst/>
            <a:cxnLst/>
            <a:rect l="l" t="t" r="r" b="b"/>
            <a:pathLst>
              <a:path w="408940" h="318770">
                <a:moveTo>
                  <a:pt x="0" y="318515"/>
                </a:moveTo>
                <a:lnTo>
                  <a:pt x="408431" y="318515"/>
                </a:lnTo>
                <a:lnTo>
                  <a:pt x="408431" y="0"/>
                </a:lnTo>
                <a:lnTo>
                  <a:pt x="0" y="0"/>
                </a:lnTo>
                <a:lnTo>
                  <a:pt x="0" y="3185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165860" y="4445508"/>
            <a:ext cx="408940" cy="318770"/>
          </a:xfrm>
          <a:custGeom>
            <a:avLst/>
            <a:gdLst/>
            <a:ahLst/>
            <a:cxnLst/>
            <a:rect l="l" t="t" r="r" b="b"/>
            <a:pathLst>
              <a:path w="408940" h="318770">
                <a:moveTo>
                  <a:pt x="0" y="318515"/>
                </a:moveTo>
                <a:lnTo>
                  <a:pt x="408431" y="318515"/>
                </a:lnTo>
                <a:lnTo>
                  <a:pt x="408431" y="0"/>
                </a:lnTo>
                <a:lnTo>
                  <a:pt x="0" y="0"/>
                </a:lnTo>
                <a:lnTo>
                  <a:pt x="0" y="318515"/>
                </a:lnTo>
                <a:close/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727450" indent="-342900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3726815" algn="l"/>
                <a:tab pos="3727450" algn="l"/>
              </a:tabLst>
            </a:pPr>
            <a:r>
              <a:rPr dirty="0" spc="-5"/>
              <a:t>Bestimmt dazu einen Coin zu</a:t>
            </a:r>
            <a:r>
              <a:rPr dirty="0" spc="50"/>
              <a:t> </a:t>
            </a:r>
            <a:r>
              <a:rPr dirty="0" spc="-5"/>
              <a:t>erschaffen,</a:t>
            </a:r>
          </a:p>
          <a:p>
            <a:pPr marL="3727450">
              <a:lnSpc>
                <a:spcPct val="100000"/>
              </a:lnSpc>
            </a:pPr>
            <a:r>
              <a:rPr dirty="0"/>
              <a:t>welcher </a:t>
            </a:r>
            <a:r>
              <a:rPr dirty="0" spc="-10"/>
              <a:t>für </a:t>
            </a:r>
            <a:r>
              <a:rPr dirty="0" spc="-5"/>
              <a:t>die Massentransaktionen ausgelegt</a:t>
            </a:r>
            <a:r>
              <a:rPr dirty="0" spc="100"/>
              <a:t> </a:t>
            </a:r>
            <a:r>
              <a:rPr dirty="0" spc="-5"/>
              <a:t>ist.</a:t>
            </a:r>
          </a:p>
          <a:p>
            <a:pPr marL="3727450" indent="-342900">
              <a:lnSpc>
                <a:spcPct val="100000"/>
              </a:lnSpc>
              <a:spcBef>
                <a:spcPts val="1200"/>
              </a:spcBef>
              <a:buClr>
                <a:srgbClr val="B78B2C"/>
              </a:buClr>
              <a:buFont typeface="Segoe UI Symbol"/>
              <a:buChar char="✓"/>
              <a:tabLst>
                <a:tab pos="3726815" algn="l"/>
                <a:tab pos="3727450" algn="l"/>
              </a:tabLst>
            </a:pPr>
            <a:r>
              <a:rPr dirty="0" spc="-5"/>
              <a:t>Die </a:t>
            </a:r>
            <a:r>
              <a:rPr dirty="0" spc="-10"/>
              <a:t>Vision, </a:t>
            </a:r>
            <a:r>
              <a:rPr dirty="0" spc="-5"/>
              <a:t>jedem einen</a:t>
            </a:r>
            <a:r>
              <a:rPr dirty="0" spc="60"/>
              <a:t> </a:t>
            </a:r>
            <a:r>
              <a:rPr dirty="0" spc="-10"/>
              <a:t>Zugang</a:t>
            </a:r>
          </a:p>
          <a:p>
            <a:pPr marL="3727450">
              <a:lnSpc>
                <a:spcPct val="100000"/>
              </a:lnSpc>
            </a:pPr>
            <a:r>
              <a:rPr dirty="0" spc="-5"/>
              <a:t>zu Finanzdienstleistungen ermöglichen zu</a:t>
            </a:r>
            <a:r>
              <a:rPr dirty="0" spc="70"/>
              <a:t> </a:t>
            </a:r>
            <a:r>
              <a:rPr dirty="0" spc="-5"/>
              <a:t>können.</a:t>
            </a:r>
          </a:p>
          <a:p>
            <a:pPr marL="3727450" marR="5080" indent="-342900">
              <a:lnSpc>
                <a:spcPct val="100000"/>
              </a:lnSpc>
              <a:spcBef>
                <a:spcPts val="1200"/>
              </a:spcBef>
              <a:buClr>
                <a:srgbClr val="B78B2C"/>
              </a:buClr>
              <a:buFont typeface="Segoe UI Symbol"/>
              <a:buChar char="✓"/>
              <a:tabLst>
                <a:tab pos="3726815" algn="l"/>
                <a:tab pos="3727450" algn="l"/>
              </a:tabLst>
            </a:pPr>
            <a:r>
              <a:rPr dirty="0" spc="-5"/>
              <a:t>Engagement der </a:t>
            </a:r>
            <a:r>
              <a:rPr dirty="0"/>
              <a:t>wachsenden </a:t>
            </a:r>
            <a:r>
              <a:rPr dirty="0" spc="-5"/>
              <a:t>Mining Gemeinschaft  </a:t>
            </a:r>
            <a:r>
              <a:rPr dirty="0"/>
              <a:t>sowie </a:t>
            </a:r>
            <a:r>
              <a:rPr dirty="0" spc="-5"/>
              <a:t>die Nutzung der </a:t>
            </a:r>
            <a:r>
              <a:rPr dirty="0" spc="-10"/>
              <a:t>OneCoin</a:t>
            </a:r>
            <a:r>
              <a:rPr dirty="0" spc="50"/>
              <a:t> </a:t>
            </a:r>
            <a:r>
              <a:rPr dirty="0" spc="-5"/>
              <a:t>Kryptowährung.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847588" y="5443728"/>
            <a:ext cx="1827530" cy="485140"/>
          </a:xfrm>
          <a:prstGeom prst="rect">
            <a:avLst/>
          </a:prstGeom>
          <a:solidFill>
            <a:srgbClr val="A2A2A2"/>
          </a:solidFill>
          <a:ln w="12192">
            <a:solidFill>
              <a:srgbClr val="000000"/>
            </a:solidFill>
          </a:ln>
        </p:spPr>
        <p:txBody>
          <a:bodyPr wrap="square" lIns="0" tIns="93980" rIns="0" bIns="0" rtlCol="0" vert="horz">
            <a:spAutoFit/>
          </a:bodyPr>
          <a:lstStyle/>
          <a:p>
            <a:pPr marL="480059">
              <a:lnSpc>
                <a:spcPct val="100000"/>
              </a:lnSpc>
              <a:spcBef>
                <a:spcPts val="740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Bildung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10500" y="5443728"/>
            <a:ext cx="1828800" cy="485140"/>
          </a:xfrm>
          <a:prstGeom prst="rect">
            <a:avLst/>
          </a:prstGeom>
          <a:solidFill>
            <a:srgbClr val="A2A2A2"/>
          </a:solidFill>
          <a:ln w="12192">
            <a:solidFill>
              <a:srgbClr val="000000"/>
            </a:solidFill>
          </a:ln>
        </p:spPr>
        <p:txBody>
          <a:bodyPr wrap="square" lIns="0" tIns="93980" rIns="0" bIns="0" rtlCol="0" vert="horz">
            <a:spAutoFit/>
          </a:bodyPr>
          <a:lstStyle/>
          <a:p>
            <a:pPr marL="329565">
              <a:lnSpc>
                <a:spcPct val="100000"/>
              </a:lnSpc>
              <a:spcBef>
                <a:spcPts val="740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Zahlungen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774935" y="5445252"/>
            <a:ext cx="1828800" cy="483234"/>
          </a:xfrm>
          <a:prstGeom prst="rect">
            <a:avLst/>
          </a:prstGeom>
          <a:solidFill>
            <a:srgbClr val="A2A2A2"/>
          </a:solidFill>
          <a:ln w="12192">
            <a:solidFill>
              <a:srgbClr val="000000"/>
            </a:solidFill>
          </a:ln>
        </p:spPr>
        <p:txBody>
          <a:bodyPr wrap="square" lIns="0" tIns="92710" rIns="0" bIns="0" rtlCol="0" vert="horz">
            <a:spAutoFit/>
          </a:bodyPr>
          <a:lstStyle/>
          <a:p>
            <a:pPr marL="205740">
              <a:lnSpc>
                <a:spcPct val="100000"/>
              </a:lnSpc>
              <a:spcBef>
                <a:spcPts val="730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E-Commerce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774935" y="6025896"/>
            <a:ext cx="1828800" cy="483234"/>
          </a:xfrm>
          <a:prstGeom prst="rect">
            <a:avLst/>
          </a:prstGeom>
          <a:solidFill>
            <a:srgbClr val="A2A2A2"/>
          </a:solidFill>
          <a:ln w="12191">
            <a:solidFill>
              <a:srgbClr val="000000"/>
            </a:solidFill>
          </a:ln>
        </p:spPr>
        <p:txBody>
          <a:bodyPr wrap="square" lIns="0" tIns="93345" rIns="0" bIns="0" rtlCol="0" vert="horz">
            <a:spAutoFit/>
          </a:bodyPr>
          <a:lstStyle/>
          <a:p>
            <a:pPr marL="107950">
              <a:lnSpc>
                <a:spcPct val="100000"/>
              </a:lnSpc>
              <a:spcBef>
                <a:spcPts val="735"/>
              </a:spcBef>
            </a:pP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App</a:t>
            </a:r>
            <a:r>
              <a:rPr dirty="0" sz="1800" spc="-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Lösungen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30211" y="6025896"/>
            <a:ext cx="2609215" cy="483234"/>
          </a:xfrm>
          <a:prstGeom prst="rect">
            <a:avLst/>
          </a:prstGeom>
          <a:solidFill>
            <a:srgbClr val="A2A2A2"/>
          </a:solidFill>
          <a:ln w="12192">
            <a:solidFill>
              <a:srgbClr val="000000"/>
            </a:solidFill>
          </a:ln>
        </p:spPr>
        <p:txBody>
          <a:bodyPr wrap="square" lIns="0" tIns="93345" rIns="0" bIns="0" rtlCol="0" vert="horz">
            <a:spAutoFit/>
          </a:bodyPr>
          <a:lstStyle/>
          <a:p>
            <a:pPr marL="107314">
              <a:lnSpc>
                <a:spcPct val="100000"/>
              </a:lnSpc>
              <a:spcBef>
                <a:spcPts val="735"/>
              </a:spcBef>
            </a:pP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Handel &amp;</a:t>
            </a:r>
            <a:r>
              <a:rPr dirty="0" sz="1800" spc="-2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Investments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04872" y="1184147"/>
            <a:ext cx="9198864" cy="194005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0" y="303275"/>
            <a:ext cx="12192000" cy="669290"/>
          </a:xfrm>
          <a:custGeom>
            <a:avLst/>
            <a:gdLst/>
            <a:ahLst/>
            <a:cxnLst/>
            <a:rect l="l" t="t" r="r" b="b"/>
            <a:pathLst>
              <a:path w="12192000" h="669290">
                <a:moveTo>
                  <a:pt x="0" y="669036"/>
                </a:moveTo>
                <a:lnTo>
                  <a:pt x="12192000" y="669036"/>
                </a:lnTo>
                <a:lnTo>
                  <a:pt x="12192000" y="0"/>
                </a:lnTo>
                <a:lnTo>
                  <a:pt x="0" y="0"/>
                </a:lnTo>
                <a:lnTo>
                  <a:pt x="0" y="669036"/>
                </a:lnTo>
                <a:close/>
              </a:path>
            </a:pathLst>
          </a:custGeom>
          <a:solidFill>
            <a:srgbClr val="11111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05917" rIns="0" bIns="0" rtlCol="0" vert="horz">
            <a:spAutoFit/>
          </a:bodyPr>
          <a:lstStyle/>
          <a:p>
            <a:pPr marL="308610">
              <a:lnSpc>
                <a:spcPct val="100000"/>
              </a:lnSpc>
            </a:pPr>
            <a:r>
              <a:rPr dirty="0">
                <a:latin typeface="Arial"/>
                <a:cs typeface="Arial"/>
              </a:rPr>
              <a:t>ERSTE </a:t>
            </a:r>
            <a:r>
              <a:rPr dirty="0" spc="-10">
                <a:latin typeface="Arial"/>
                <a:cs typeface="Arial"/>
              </a:rPr>
              <a:t>KRYPTOWÄHRUNG </a:t>
            </a:r>
            <a:r>
              <a:rPr dirty="0">
                <a:latin typeface="Arial"/>
                <a:cs typeface="Arial"/>
              </a:rPr>
              <a:t>MIT EIGENEM</a:t>
            </a:r>
            <a:r>
              <a:rPr dirty="0" spc="-8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ÖKOSYSTEM</a:t>
            </a:r>
          </a:p>
        </p:txBody>
      </p:sp>
      <p:sp>
        <p:nvSpPr>
          <p:cNvPr id="14" name="object 14"/>
          <p:cNvSpPr/>
          <p:nvPr/>
        </p:nvSpPr>
        <p:spPr>
          <a:xfrm>
            <a:off x="3369564" y="1758695"/>
            <a:ext cx="1866900" cy="737870"/>
          </a:xfrm>
          <a:custGeom>
            <a:avLst/>
            <a:gdLst/>
            <a:ahLst/>
            <a:cxnLst/>
            <a:rect l="l" t="t" r="r" b="b"/>
            <a:pathLst>
              <a:path w="1866900" h="737869">
                <a:moveTo>
                  <a:pt x="0" y="737615"/>
                </a:moveTo>
                <a:lnTo>
                  <a:pt x="1866900" y="737615"/>
                </a:lnTo>
                <a:lnTo>
                  <a:pt x="1866900" y="0"/>
                </a:lnTo>
                <a:lnTo>
                  <a:pt x="0" y="0"/>
                </a:lnTo>
                <a:lnTo>
                  <a:pt x="0" y="737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461003" y="2336292"/>
            <a:ext cx="1900555" cy="646430"/>
          </a:xfrm>
          <a:custGeom>
            <a:avLst/>
            <a:gdLst/>
            <a:ahLst/>
            <a:cxnLst/>
            <a:rect l="l" t="t" r="r" b="b"/>
            <a:pathLst>
              <a:path w="1900554" h="646430">
                <a:moveTo>
                  <a:pt x="0" y="646176"/>
                </a:moveTo>
                <a:lnTo>
                  <a:pt x="1900427" y="646176"/>
                </a:lnTo>
                <a:lnTo>
                  <a:pt x="1900427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3519932" y="1788921"/>
            <a:ext cx="1664970" cy="1149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840"/>
              </a:lnSpc>
            </a:pPr>
            <a:r>
              <a:rPr dirty="0" sz="2800" spc="-5" b="1">
                <a:latin typeface="Arial"/>
                <a:cs typeface="Arial"/>
              </a:rPr>
              <a:t>über</a:t>
            </a:r>
            <a:r>
              <a:rPr dirty="0" sz="2800" spc="-80" b="1">
                <a:latin typeface="Arial"/>
                <a:cs typeface="Arial"/>
              </a:rPr>
              <a:t> </a:t>
            </a:r>
            <a:r>
              <a:rPr dirty="0" sz="4200" b="1">
                <a:latin typeface="Arial"/>
                <a:cs typeface="Arial"/>
              </a:rPr>
              <a:t>3M</a:t>
            </a:r>
            <a:endParaRPr sz="4200">
              <a:latin typeface="Arial"/>
              <a:cs typeface="Arial"/>
            </a:endParaRPr>
          </a:p>
          <a:p>
            <a:pPr marL="32384">
              <a:lnSpc>
                <a:spcPts val="1240"/>
              </a:lnSpc>
            </a:pPr>
            <a:r>
              <a:rPr dirty="0" sz="1200" spc="-5" b="1">
                <a:latin typeface="Arial"/>
                <a:cs typeface="Arial"/>
              </a:rPr>
              <a:t>Anwender</a:t>
            </a:r>
            <a:r>
              <a:rPr dirty="0" sz="1200" spc="-8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besitzen</a:t>
            </a:r>
            <a:endParaRPr sz="1200">
              <a:latin typeface="Arial"/>
              <a:cs typeface="Arial"/>
            </a:endParaRPr>
          </a:p>
          <a:p>
            <a:pPr marL="32384" marR="508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bereits </a:t>
            </a:r>
            <a:r>
              <a:rPr dirty="0" sz="1200" spc="-5" b="1">
                <a:latin typeface="Arial"/>
                <a:cs typeface="Arial"/>
              </a:rPr>
              <a:t>OneCoins </a:t>
            </a:r>
            <a:r>
              <a:rPr dirty="0" sz="1200" b="1">
                <a:latin typeface="Arial"/>
                <a:cs typeface="Arial"/>
              </a:rPr>
              <a:t>und  können damit</a:t>
            </a:r>
            <a:r>
              <a:rPr dirty="0" sz="1200" spc="-10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handeln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5739384" y="1644395"/>
            <a:ext cx="2978150" cy="646430"/>
          </a:xfrm>
          <a:custGeom>
            <a:avLst/>
            <a:gdLst/>
            <a:ahLst/>
            <a:cxnLst/>
            <a:rect l="l" t="t" r="r" b="b"/>
            <a:pathLst>
              <a:path w="2978150" h="646430">
                <a:moveTo>
                  <a:pt x="0" y="646176"/>
                </a:moveTo>
                <a:lnTo>
                  <a:pt x="2977895" y="646176"/>
                </a:lnTo>
                <a:lnTo>
                  <a:pt x="2977895" y="0"/>
                </a:lnTo>
                <a:lnTo>
                  <a:pt x="0" y="0"/>
                </a:lnTo>
                <a:lnTo>
                  <a:pt x="0" y="6461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5818378" y="1686178"/>
            <a:ext cx="2567940" cy="560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</a:pPr>
            <a:r>
              <a:rPr dirty="0" sz="1200" spc="-5" b="1">
                <a:latin typeface="Arial"/>
                <a:cs typeface="Arial"/>
              </a:rPr>
              <a:t>OneCoin nutzt </a:t>
            </a:r>
            <a:r>
              <a:rPr dirty="0" sz="1200" b="1">
                <a:latin typeface="Arial"/>
                <a:cs typeface="Arial"/>
              </a:rPr>
              <a:t>eigene</a:t>
            </a:r>
            <a:r>
              <a:rPr dirty="0" sz="1200" spc="-5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Algorithmen,  </a:t>
            </a:r>
            <a:r>
              <a:rPr dirty="0" sz="1200" b="1">
                <a:latin typeface="Arial"/>
                <a:cs typeface="Arial"/>
              </a:rPr>
              <a:t>nicht auf Bitcoin basierend und ist  deshalb kein</a:t>
            </a:r>
            <a:r>
              <a:rPr dirty="0" sz="1200" spc="-14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Alternativcoin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601968" y="2220467"/>
            <a:ext cx="2005964" cy="862965"/>
          </a:xfrm>
          <a:custGeom>
            <a:avLst/>
            <a:gdLst/>
            <a:ahLst/>
            <a:cxnLst/>
            <a:rect l="l" t="t" r="r" b="b"/>
            <a:pathLst>
              <a:path w="2005965" h="862964">
                <a:moveTo>
                  <a:pt x="0" y="862584"/>
                </a:moveTo>
                <a:lnTo>
                  <a:pt x="2005583" y="862584"/>
                </a:lnTo>
                <a:lnTo>
                  <a:pt x="2005583" y="0"/>
                </a:lnTo>
                <a:lnTo>
                  <a:pt x="0" y="0"/>
                </a:lnTo>
                <a:lnTo>
                  <a:pt x="0" y="8625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682231" y="2261489"/>
            <a:ext cx="1520190" cy="7747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400" spc="-5" b="1">
                <a:latin typeface="Arial"/>
                <a:cs typeface="Arial"/>
              </a:rPr>
              <a:t>OneCoin </a:t>
            </a:r>
            <a:r>
              <a:rPr dirty="0" sz="1200" spc="-5" b="1">
                <a:latin typeface="Arial"/>
                <a:cs typeface="Arial"/>
              </a:rPr>
              <a:t>nutzt</a:t>
            </a:r>
            <a:r>
              <a:rPr dirty="0" sz="1200" spc="-12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eine  selbst entwickelte  </a:t>
            </a:r>
            <a:r>
              <a:rPr dirty="0" sz="1200" spc="-5" b="1">
                <a:latin typeface="Arial"/>
                <a:cs typeface="Arial"/>
              </a:rPr>
              <a:t>Methode für </a:t>
            </a:r>
            <a:r>
              <a:rPr dirty="0" sz="1200" b="1">
                <a:latin typeface="Arial"/>
                <a:cs typeface="Arial"/>
              </a:rPr>
              <a:t>den  </a:t>
            </a:r>
            <a:r>
              <a:rPr dirty="0" sz="1200" spc="-5" b="1">
                <a:latin typeface="Arial"/>
                <a:cs typeface="Arial"/>
              </a:rPr>
              <a:t>Mining-Algorithmus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9848088" y="2503932"/>
            <a:ext cx="1652270" cy="460375"/>
          </a:xfrm>
          <a:custGeom>
            <a:avLst/>
            <a:gdLst/>
            <a:ahLst/>
            <a:cxnLst/>
            <a:rect l="l" t="t" r="r" b="b"/>
            <a:pathLst>
              <a:path w="1652270" h="460375">
                <a:moveTo>
                  <a:pt x="0" y="460248"/>
                </a:moveTo>
                <a:lnTo>
                  <a:pt x="1652016" y="460248"/>
                </a:lnTo>
                <a:lnTo>
                  <a:pt x="1652016" y="0"/>
                </a:lnTo>
                <a:lnTo>
                  <a:pt x="0" y="0"/>
                </a:lnTo>
                <a:lnTo>
                  <a:pt x="0" y="46024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/>
          <p:nvPr/>
        </p:nvSpPr>
        <p:spPr>
          <a:xfrm>
            <a:off x="9928986" y="2545079"/>
            <a:ext cx="147891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200" spc="5" b="1">
                <a:latin typeface="Arial"/>
                <a:cs typeface="Arial"/>
              </a:rPr>
              <a:t>wurde </a:t>
            </a:r>
            <a:r>
              <a:rPr dirty="0" sz="1200" b="1">
                <a:latin typeface="Arial"/>
                <a:cs typeface="Arial"/>
              </a:rPr>
              <a:t>der 1. COIN  im </a:t>
            </a:r>
            <a:r>
              <a:rPr dirty="0" sz="1200" spc="-5" b="1">
                <a:latin typeface="Arial"/>
                <a:cs typeface="Arial"/>
              </a:rPr>
              <a:t>Mining</a:t>
            </a:r>
            <a:r>
              <a:rPr dirty="0" sz="1200" spc="-40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errechnet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9873995" y="1708404"/>
            <a:ext cx="1252855" cy="832485"/>
          </a:xfrm>
          <a:custGeom>
            <a:avLst/>
            <a:gdLst/>
            <a:ahLst/>
            <a:cxnLst/>
            <a:rect l="l" t="t" r="r" b="b"/>
            <a:pathLst>
              <a:path w="1252854" h="832485">
                <a:moveTo>
                  <a:pt x="0" y="832103"/>
                </a:moveTo>
                <a:lnTo>
                  <a:pt x="1252727" y="832103"/>
                </a:lnTo>
                <a:lnTo>
                  <a:pt x="1252727" y="0"/>
                </a:lnTo>
                <a:lnTo>
                  <a:pt x="0" y="0"/>
                </a:lnTo>
                <a:lnTo>
                  <a:pt x="0" y="8321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9954514" y="1747392"/>
            <a:ext cx="1023619" cy="741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10" b="1">
                <a:latin typeface="Arial"/>
                <a:cs typeface="Arial"/>
              </a:rPr>
              <a:t>Januar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400" spc="-5" b="1">
                <a:latin typeface="Arial"/>
                <a:cs typeface="Arial"/>
              </a:rPr>
              <a:t>2015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0292" y="2490214"/>
            <a:ext cx="4415028" cy="43525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 txBox="1"/>
          <p:nvPr/>
        </p:nvSpPr>
        <p:spPr>
          <a:xfrm>
            <a:off x="4224528" y="6025896"/>
            <a:ext cx="2668905" cy="483234"/>
          </a:xfrm>
          <a:prstGeom prst="rect">
            <a:avLst/>
          </a:prstGeom>
          <a:solidFill>
            <a:srgbClr val="A2A2A2"/>
          </a:solidFill>
          <a:ln w="12192">
            <a:solidFill>
              <a:srgbClr val="000000"/>
            </a:solidFill>
          </a:ln>
        </p:spPr>
        <p:txBody>
          <a:bodyPr wrap="square" lIns="0" tIns="93345" rIns="0" bIns="0" rtlCol="0" vert="horz">
            <a:spAutoFit/>
          </a:bodyPr>
          <a:lstStyle/>
          <a:p>
            <a:pPr marL="134620">
              <a:lnSpc>
                <a:spcPct val="100000"/>
              </a:lnSpc>
              <a:spcBef>
                <a:spcPts val="735"/>
              </a:spcBef>
            </a:pPr>
            <a:r>
              <a:rPr dirty="0" sz="1800" b="1">
                <a:solidFill>
                  <a:srgbClr val="FFFFFF"/>
                </a:solidFill>
                <a:latin typeface="Arial"/>
                <a:cs typeface="Arial"/>
              </a:rPr>
              <a:t>Spiele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dirty="0" sz="1800" spc="-5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Arial"/>
                <a:cs typeface="Arial"/>
              </a:rPr>
              <a:t>Unterhaltung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65654" y="1256538"/>
            <a:ext cx="2865120" cy="399415"/>
          </a:xfrm>
          <a:prstGeom prst="rect">
            <a:avLst/>
          </a:prstGeom>
          <a:solidFill>
            <a:srgbClr val="BB932D"/>
          </a:solidFill>
          <a:ln w="22860">
            <a:solidFill>
              <a:srgbClr val="6E6E6E"/>
            </a:solidFill>
          </a:ln>
        </p:spPr>
        <p:txBody>
          <a:bodyPr wrap="square" lIns="0" tIns="2730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15"/>
              </a:spcBef>
            </a:pPr>
            <a:r>
              <a:rPr dirty="0" sz="2000" spc="-125" b="1">
                <a:solidFill>
                  <a:srgbClr val="FFFFFF"/>
                </a:solidFill>
                <a:latin typeface="Trebuchet MS"/>
                <a:cs typeface="Trebuchet MS"/>
              </a:rPr>
              <a:t>NUTZER</a:t>
            </a:r>
            <a:endParaRPr sz="2000">
              <a:latin typeface="Trebuchet MS"/>
              <a:cs typeface="Trebuchet MS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8981693" y="1255013"/>
            <a:ext cx="2411095" cy="401320"/>
          </a:xfrm>
          <a:custGeom>
            <a:avLst/>
            <a:gdLst/>
            <a:ahLst/>
            <a:cxnLst/>
            <a:rect l="l" t="t" r="r" b="b"/>
            <a:pathLst>
              <a:path w="2411095" h="401319">
                <a:moveTo>
                  <a:pt x="0" y="400812"/>
                </a:moveTo>
                <a:lnTo>
                  <a:pt x="2410968" y="400812"/>
                </a:lnTo>
                <a:lnTo>
                  <a:pt x="2410968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solidFill>
            <a:srgbClr val="BB932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981693" y="1255013"/>
            <a:ext cx="2411095" cy="401320"/>
          </a:xfrm>
          <a:custGeom>
            <a:avLst/>
            <a:gdLst/>
            <a:ahLst/>
            <a:cxnLst/>
            <a:rect l="l" t="t" r="r" b="b"/>
            <a:pathLst>
              <a:path w="2411095" h="401319">
                <a:moveTo>
                  <a:pt x="0" y="400812"/>
                </a:moveTo>
                <a:lnTo>
                  <a:pt x="2410968" y="400812"/>
                </a:lnTo>
                <a:lnTo>
                  <a:pt x="2410968" y="0"/>
                </a:lnTo>
                <a:lnTo>
                  <a:pt x="0" y="0"/>
                </a:lnTo>
                <a:lnTo>
                  <a:pt x="0" y="400812"/>
                </a:lnTo>
                <a:close/>
              </a:path>
            </a:pathLst>
          </a:custGeom>
          <a:ln w="22860">
            <a:solidFill>
              <a:srgbClr val="6E6E6E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5860541" y="1255013"/>
            <a:ext cx="5532120" cy="401320"/>
          </a:xfrm>
          <a:prstGeom prst="rect">
            <a:avLst/>
          </a:prstGeom>
          <a:solidFill>
            <a:srgbClr val="BB932D"/>
          </a:solidFill>
          <a:ln w="22859">
            <a:solidFill>
              <a:srgbClr val="6E6E6E"/>
            </a:solidFill>
          </a:ln>
        </p:spPr>
        <p:txBody>
          <a:bodyPr wrap="square" lIns="0" tIns="28575" rIns="0" bIns="0" rtlCol="0" vert="horz">
            <a:spAutoFit/>
          </a:bodyPr>
          <a:lstStyle/>
          <a:p>
            <a:pPr marL="570865">
              <a:lnSpc>
                <a:spcPct val="100000"/>
              </a:lnSpc>
              <a:spcBef>
                <a:spcPts val="225"/>
              </a:spcBef>
              <a:tabLst>
                <a:tab pos="3237230" algn="l"/>
              </a:tabLst>
            </a:pPr>
            <a:r>
              <a:rPr dirty="0" sz="2000" spc="-105" b="1">
                <a:solidFill>
                  <a:srgbClr val="FFFFFF"/>
                </a:solidFill>
                <a:latin typeface="Trebuchet MS"/>
                <a:cs typeface="Trebuchet MS"/>
              </a:rPr>
              <a:t>ALGORITHMUS	</a:t>
            </a:r>
            <a:r>
              <a:rPr dirty="0" sz="2000" spc="-55" b="1">
                <a:solidFill>
                  <a:srgbClr val="FFFFFF"/>
                </a:solidFill>
                <a:latin typeface="Trebuchet MS"/>
                <a:cs typeface="Trebuchet MS"/>
              </a:rPr>
              <a:t>ERSTER </a:t>
            </a:r>
            <a:r>
              <a:rPr dirty="0" sz="2000" spc="-105" b="1">
                <a:solidFill>
                  <a:srgbClr val="FFFFFF"/>
                </a:solidFill>
                <a:latin typeface="Trebuchet MS"/>
                <a:cs typeface="Trebuchet MS"/>
              </a:rPr>
              <a:t>COIN</a:t>
            </a:r>
            <a:r>
              <a:rPr dirty="0" sz="2000" spc="-31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000" spc="-110" b="1">
                <a:solidFill>
                  <a:srgbClr val="FFFFFF"/>
                </a:solidFill>
                <a:latin typeface="Trebuchet MS"/>
                <a:cs typeface="Trebuchet MS"/>
              </a:rPr>
              <a:t>MINED</a:t>
            </a:r>
            <a:endParaRPr sz="2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9613392" y="5344667"/>
            <a:ext cx="2467355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5828" y="58673"/>
            <a:ext cx="5290185" cy="48768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>
                <a:solidFill>
                  <a:srgbClr val="2D75B6"/>
                </a:solidFill>
                <a:latin typeface="Trebuchet MS"/>
                <a:cs typeface="Trebuchet MS"/>
              </a:rPr>
              <a:t>GRÖSSTE</a:t>
            </a:r>
            <a:r>
              <a:rPr dirty="0" spc="-80">
                <a:solidFill>
                  <a:srgbClr val="2D75B6"/>
                </a:solidFill>
                <a:latin typeface="Trebuchet MS"/>
                <a:cs typeface="Trebuchet MS"/>
              </a:rPr>
              <a:t> </a:t>
            </a:r>
            <a:r>
              <a:rPr dirty="0" spc="-30">
                <a:solidFill>
                  <a:srgbClr val="2D75B6"/>
                </a:solidFill>
                <a:latin typeface="Trebuchet MS"/>
                <a:cs typeface="Trebuchet MS"/>
              </a:rPr>
              <a:t>KRYPTOWÄHRUNG</a:t>
            </a:r>
          </a:p>
        </p:txBody>
      </p:sp>
      <p:sp>
        <p:nvSpPr>
          <p:cNvPr id="5" name="object 5"/>
          <p:cNvSpPr/>
          <p:nvPr/>
        </p:nvSpPr>
        <p:spPr>
          <a:xfrm>
            <a:off x="6327647" y="643127"/>
            <a:ext cx="5146548" cy="3904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07263" y="2197607"/>
            <a:ext cx="5866130" cy="1094740"/>
          </a:xfrm>
          <a:custGeom>
            <a:avLst/>
            <a:gdLst/>
            <a:ahLst/>
            <a:cxnLst/>
            <a:rect l="l" t="t" r="r" b="b"/>
            <a:pathLst>
              <a:path w="5866130" h="1094739">
                <a:moveTo>
                  <a:pt x="5865876" y="0"/>
                </a:moveTo>
                <a:lnTo>
                  <a:pt x="0" y="0"/>
                </a:lnTo>
                <a:lnTo>
                  <a:pt x="0" y="1094231"/>
                </a:lnTo>
                <a:lnTo>
                  <a:pt x="5520563" y="1094231"/>
                </a:lnTo>
                <a:lnTo>
                  <a:pt x="5865876" y="0"/>
                </a:lnTo>
                <a:close/>
              </a:path>
            </a:pathLst>
          </a:custGeom>
          <a:solidFill>
            <a:srgbClr val="006FC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07263" y="1228344"/>
            <a:ext cx="5866130" cy="1097280"/>
          </a:xfrm>
          <a:custGeom>
            <a:avLst/>
            <a:gdLst/>
            <a:ahLst/>
            <a:cxnLst/>
            <a:rect l="l" t="t" r="r" b="b"/>
            <a:pathLst>
              <a:path w="5866130" h="1097280">
                <a:moveTo>
                  <a:pt x="5865876" y="0"/>
                </a:moveTo>
                <a:lnTo>
                  <a:pt x="0" y="0"/>
                </a:lnTo>
                <a:lnTo>
                  <a:pt x="0" y="1097279"/>
                </a:lnTo>
                <a:lnTo>
                  <a:pt x="5520563" y="1097279"/>
                </a:lnTo>
                <a:lnTo>
                  <a:pt x="5865876" y="0"/>
                </a:lnTo>
                <a:close/>
              </a:path>
            </a:pathLst>
          </a:custGeom>
          <a:solidFill>
            <a:srgbClr val="DC3D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255828" y="630173"/>
            <a:ext cx="6995795" cy="1139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2D75B6"/>
                </a:solidFill>
                <a:latin typeface="Trebuchet MS"/>
                <a:cs typeface="Trebuchet MS"/>
              </a:rPr>
              <a:t>E-COMMERCE </a:t>
            </a:r>
            <a:r>
              <a:rPr dirty="0" sz="3200" spc="-35" b="1">
                <a:solidFill>
                  <a:srgbClr val="2D75B6"/>
                </a:solidFill>
                <a:latin typeface="Trebuchet MS"/>
                <a:cs typeface="Trebuchet MS"/>
              </a:rPr>
              <a:t>PLATTFORM</a:t>
            </a:r>
            <a:r>
              <a:rPr dirty="0" sz="3200" spc="-65" b="1">
                <a:solidFill>
                  <a:srgbClr val="2D75B6"/>
                </a:solidFill>
                <a:latin typeface="Trebuchet MS"/>
                <a:cs typeface="Trebuchet MS"/>
              </a:rPr>
              <a:t> </a:t>
            </a:r>
            <a:r>
              <a:rPr dirty="0" sz="3200" spc="-30" b="1">
                <a:solidFill>
                  <a:srgbClr val="2D75B6"/>
                </a:solidFill>
                <a:latin typeface="Trebuchet MS"/>
                <a:cs typeface="Trebuchet MS"/>
              </a:rPr>
              <a:t>WELTWEIT</a:t>
            </a:r>
            <a:endParaRPr sz="3200">
              <a:latin typeface="Trebuchet MS"/>
              <a:cs typeface="Trebuchet MS"/>
            </a:endParaRPr>
          </a:p>
          <a:p>
            <a:pPr marL="957580">
              <a:lnSpc>
                <a:spcPct val="100000"/>
              </a:lnSpc>
              <a:spcBef>
                <a:spcPts val="2250"/>
              </a:spcBef>
            </a:pPr>
            <a:r>
              <a:rPr dirty="0" sz="2400" spc="-5" b="1">
                <a:solidFill>
                  <a:srgbClr val="FFFFFF"/>
                </a:solidFill>
                <a:latin typeface="Segoe UI"/>
                <a:cs typeface="Segoe UI"/>
              </a:rPr>
              <a:t>Bewerben </a:t>
            </a: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Sie </a:t>
            </a:r>
            <a:r>
              <a:rPr dirty="0" sz="2400" spc="-5" b="1">
                <a:solidFill>
                  <a:srgbClr val="FFFFFF"/>
                </a:solidFill>
                <a:latin typeface="Segoe UI"/>
                <a:cs typeface="Segoe UI"/>
              </a:rPr>
              <a:t>ihre</a:t>
            </a:r>
            <a:r>
              <a:rPr dirty="0" sz="2400" spc="-4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400" spc="-10" b="1">
                <a:solidFill>
                  <a:srgbClr val="FFFFFF"/>
                </a:solidFill>
                <a:latin typeface="Segoe UI"/>
                <a:cs typeface="Segoe UI"/>
              </a:rPr>
              <a:t>Produkte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01318" y="1769998"/>
            <a:ext cx="4479290" cy="1343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und</a:t>
            </a:r>
            <a:r>
              <a:rPr dirty="0" sz="2400" spc="-10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400" spc="-5" b="1">
                <a:solidFill>
                  <a:srgbClr val="FFFFFF"/>
                </a:solidFill>
                <a:latin typeface="Segoe UI"/>
                <a:cs typeface="Segoe UI"/>
              </a:rPr>
              <a:t>Dienstleistungen</a:t>
            </a:r>
            <a:endParaRPr sz="2400">
              <a:latin typeface="Segoe UI"/>
              <a:cs typeface="Segoe UI"/>
            </a:endParaRPr>
          </a:p>
          <a:p>
            <a:pPr marL="12700" marR="5080">
              <a:lnSpc>
                <a:spcPct val="100000"/>
              </a:lnSpc>
              <a:spcBef>
                <a:spcPts val="1860"/>
              </a:spcBef>
            </a:pPr>
            <a:r>
              <a:rPr dirty="0" sz="2400" spc="-5" b="1">
                <a:solidFill>
                  <a:srgbClr val="FFFFFF"/>
                </a:solidFill>
                <a:latin typeface="Segoe UI"/>
                <a:cs typeface="Segoe UI"/>
              </a:rPr>
              <a:t>Nutzen </a:t>
            </a: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Sie </a:t>
            </a:r>
            <a:r>
              <a:rPr dirty="0" sz="2400" spc="-5" b="1">
                <a:solidFill>
                  <a:srgbClr val="FFFFFF"/>
                </a:solidFill>
                <a:latin typeface="Segoe UI"/>
                <a:cs typeface="Segoe UI"/>
              </a:rPr>
              <a:t>ONE </a:t>
            </a: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um </a:t>
            </a:r>
            <a:r>
              <a:rPr dirty="0" sz="2400" spc="-10" b="1">
                <a:solidFill>
                  <a:srgbClr val="FFFFFF"/>
                </a:solidFill>
                <a:latin typeface="Segoe UI"/>
                <a:cs typeface="Segoe UI"/>
              </a:rPr>
              <a:t>spannende  </a:t>
            </a: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Geschäfte zu</a:t>
            </a:r>
            <a:r>
              <a:rPr dirty="0" sz="2400" spc="-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FFFFFF"/>
                </a:solidFill>
                <a:latin typeface="Segoe UI"/>
                <a:cs typeface="Segoe UI"/>
              </a:rPr>
              <a:t>machen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938771" y="2474976"/>
            <a:ext cx="3878579" cy="777240"/>
          </a:xfrm>
          <a:custGeom>
            <a:avLst/>
            <a:gdLst/>
            <a:ahLst/>
            <a:cxnLst/>
            <a:rect l="l" t="t" r="r" b="b"/>
            <a:pathLst>
              <a:path w="3878579" h="777239">
                <a:moveTo>
                  <a:pt x="0" y="777239"/>
                </a:moveTo>
                <a:lnTo>
                  <a:pt x="3878579" y="777239"/>
                </a:lnTo>
                <a:lnTo>
                  <a:pt x="3878579" y="0"/>
                </a:lnTo>
                <a:lnTo>
                  <a:pt x="0" y="0"/>
                </a:lnTo>
                <a:lnTo>
                  <a:pt x="0" y="777239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129653" y="2545079"/>
            <a:ext cx="3497579" cy="559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800" spc="-10" b="1">
                <a:solidFill>
                  <a:srgbClr val="FFFFFF"/>
                </a:solidFill>
                <a:latin typeface="Segoe UI"/>
                <a:cs typeface="Segoe UI"/>
              </a:rPr>
              <a:t>aktive </a:t>
            </a: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Anwender in 194</a:t>
            </a:r>
            <a:r>
              <a:rPr dirty="0" sz="1800" spc="-2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Ländern</a:t>
            </a:r>
            <a:endParaRPr sz="1800">
              <a:latin typeface="Segoe UI"/>
              <a:cs typeface="Segoe UI"/>
            </a:endParaRPr>
          </a:p>
          <a:p>
            <a:pPr algn="ctr" marL="635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rund um </a:t>
            </a:r>
            <a:r>
              <a:rPr dirty="0" sz="1800" spc="-5" b="1">
                <a:solidFill>
                  <a:srgbClr val="FFFFFF"/>
                </a:solidFill>
                <a:latin typeface="Segoe UI"/>
                <a:cs typeface="Segoe UI"/>
              </a:rPr>
              <a:t>die</a:t>
            </a:r>
            <a:r>
              <a:rPr dirty="0" sz="1800" spc="-8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Segoe UI"/>
                <a:cs typeface="Segoe UI"/>
              </a:rPr>
              <a:t>Welt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91883" y="1770888"/>
            <a:ext cx="4372610" cy="704215"/>
          </a:xfrm>
          <a:custGeom>
            <a:avLst/>
            <a:gdLst/>
            <a:ahLst/>
            <a:cxnLst/>
            <a:rect l="l" t="t" r="r" b="b"/>
            <a:pathLst>
              <a:path w="4372609" h="704214">
                <a:moveTo>
                  <a:pt x="0" y="704088"/>
                </a:moveTo>
                <a:lnTo>
                  <a:pt x="4372356" y="704088"/>
                </a:lnTo>
                <a:lnTo>
                  <a:pt x="4372356" y="0"/>
                </a:lnTo>
                <a:lnTo>
                  <a:pt x="0" y="0"/>
                </a:lnTo>
                <a:lnTo>
                  <a:pt x="0" y="704088"/>
                </a:lnTo>
                <a:close/>
              </a:path>
            </a:pathLst>
          </a:custGeom>
          <a:solidFill>
            <a:srgbClr val="DC3D3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139685" y="1837054"/>
            <a:ext cx="3478529" cy="5562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solidFill>
                  <a:srgbClr val="FFFFFF"/>
                </a:solidFill>
                <a:latin typeface="Segoe UI"/>
                <a:cs typeface="Segoe UI"/>
              </a:rPr>
              <a:t>über </a:t>
            </a:r>
            <a:r>
              <a:rPr dirty="0" sz="3600" b="1">
                <a:solidFill>
                  <a:srgbClr val="FFFFFF"/>
                </a:solidFill>
                <a:latin typeface="Segoe UI"/>
                <a:cs typeface="Segoe UI"/>
              </a:rPr>
              <a:t>3</a:t>
            </a:r>
            <a:r>
              <a:rPr dirty="0" sz="3600" spc="-9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3600" spc="-5" b="1">
                <a:solidFill>
                  <a:srgbClr val="FFFFFF"/>
                </a:solidFill>
                <a:latin typeface="Segoe UI"/>
                <a:cs typeface="Segoe UI"/>
              </a:rPr>
              <a:t>MILLIONEN</a:t>
            </a:r>
            <a:endParaRPr sz="3600">
              <a:latin typeface="Segoe UI"/>
              <a:cs typeface="Segoe U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69329" y="4548251"/>
            <a:ext cx="5844540" cy="7061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740"/>
              </a:lnSpc>
            </a:pPr>
            <a:r>
              <a:rPr dirty="0" sz="2400" spc="-5" b="1">
                <a:solidFill>
                  <a:srgbClr val="6C6D70"/>
                </a:solidFill>
                <a:latin typeface="Segoe UI"/>
                <a:cs typeface="Segoe UI"/>
              </a:rPr>
              <a:t>Erhalten </a:t>
            </a:r>
            <a:r>
              <a:rPr dirty="0" sz="2400" b="1">
                <a:solidFill>
                  <a:srgbClr val="6C6D70"/>
                </a:solidFill>
                <a:latin typeface="Segoe UI"/>
                <a:cs typeface="Segoe UI"/>
              </a:rPr>
              <a:t>Sie Zugang um </a:t>
            </a:r>
            <a:r>
              <a:rPr dirty="0" sz="2400" spc="-10" b="1">
                <a:solidFill>
                  <a:srgbClr val="6C6D70"/>
                </a:solidFill>
                <a:latin typeface="Segoe UI"/>
                <a:cs typeface="Segoe UI"/>
              </a:rPr>
              <a:t>Produkte</a:t>
            </a:r>
            <a:r>
              <a:rPr dirty="0" sz="2400" spc="-75" b="1">
                <a:solidFill>
                  <a:srgbClr val="6C6D70"/>
                </a:solidFill>
                <a:latin typeface="Segoe UI"/>
                <a:cs typeface="Segoe UI"/>
              </a:rPr>
              <a:t> </a:t>
            </a:r>
            <a:r>
              <a:rPr dirty="0" sz="2400" b="1">
                <a:solidFill>
                  <a:srgbClr val="6C6D70"/>
                </a:solidFill>
                <a:latin typeface="Segoe UI"/>
                <a:cs typeface="Segoe UI"/>
              </a:rPr>
              <a:t>&amp;</a:t>
            </a:r>
            <a:endParaRPr sz="2400">
              <a:latin typeface="Segoe UI"/>
              <a:cs typeface="Segoe UI"/>
            </a:endParaRPr>
          </a:p>
          <a:p>
            <a:pPr algn="ctr">
              <a:lnSpc>
                <a:spcPts val="2740"/>
              </a:lnSpc>
            </a:pPr>
            <a:r>
              <a:rPr dirty="0" sz="2400" b="1">
                <a:solidFill>
                  <a:srgbClr val="6C6D70"/>
                </a:solidFill>
                <a:latin typeface="Segoe UI"/>
                <a:cs typeface="Segoe UI"/>
              </a:rPr>
              <a:t>Dienstleistungen </a:t>
            </a:r>
            <a:r>
              <a:rPr dirty="0" sz="2400" spc="-10" b="1">
                <a:solidFill>
                  <a:srgbClr val="6C6D70"/>
                </a:solidFill>
                <a:latin typeface="Segoe UI"/>
                <a:cs typeface="Segoe UI"/>
              </a:rPr>
              <a:t>VERKAUFEN </a:t>
            </a:r>
            <a:r>
              <a:rPr dirty="0" sz="2400" b="1">
                <a:solidFill>
                  <a:srgbClr val="6C6D70"/>
                </a:solidFill>
                <a:latin typeface="Segoe UI"/>
                <a:cs typeface="Segoe UI"/>
              </a:rPr>
              <a:t>zu</a:t>
            </a:r>
            <a:r>
              <a:rPr dirty="0" sz="2400" spc="-50" b="1">
                <a:solidFill>
                  <a:srgbClr val="6C6D70"/>
                </a:solidFill>
                <a:latin typeface="Segoe UI"/>
                <a:cs typeface="Segoe UI"/>
              </a:rPr>
              <a:t> </a:t>
            </a:r>
            <a:r>
              <a:rPr dirty="0" sz="2400" spc="-10" b="1">
                <a:solidFill>
                  <a:srgbClr val="6C6D70"/>
                </a:solidFill>
                <a:latin typeface="Segoe UI"/>
                <a:cs typeface="Segoe UI"/>
              </a:rPr>
              <a:t>können</a:t>
            </a:r>
            <a:endParaRPr sz="2400">
              <a:latin typeface="Segoe UI"/>
              <a:cs typeface="Segoe U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082039" y="4044696"/>
            <a:ext cx="755904" cy="7665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581655" y="4044696"/>
            <a:ext cx="755904" cy="76657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146803" y="4078223"/>
            <a:ext cx="755903" cy="76657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1580388" y="5215128"/>
            <a:ext cx="813815" cy="8244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552444" y="5187696"/>
            <a:ext cx="781812" cy="79095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971499" y="4840478"/>
            <a:ext cx="1013460" cy="284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10" b="1">
                <a:latin typeface="Segoe UI"/>
                <a:cs typeface="Segoe UI"/>
              </a:rPr>
              <a:t>Produkte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14422" y="4840478"/>
            <a:ext cx="720090" cy="284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0" b="1">
                <a:latin typeface="Segoe UI"/>
                <a:cs typeface="Segoe UI"/>
              </a:rPr>
              <a:t>R</a:t>
            </a:r>
            <a:r>
              <a:rPr dirty="0" sz="1800" b="1">
                <a:latin typeface="Segoe UI"/>
                <a:cs typeface="Segoe UI"/>
              </a:rPr>
              <a:t>eisen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4073397" y="4840478"/>
            <a:ext cx="900430" cy="2844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Segoe UI"/>
                <a:cs typeface="Segoe UI"/>
              </a:rPr>
              <a:t>Se</a:t>
            </a:r>
            <a:r>
              <a:rPr dirty="0" sz="1800" spc="65" b="1">
                <a:latin typeface="Segoe UI"/>
                <a:cs typeface="Segoe UI"/>
              </a:rPr>
              <a:t>r</a:t>
            </a:r>
            <a:r>
              <a:rPr dirty="0" sz="1800" b="1">
                <a:latin typeface="Segoe UI"/>
                <a:cs typeface="Segoe UI"/>
              </a:rPr>
              <a:t>vices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210814" y="6019495"/>
            <a:ext cx="1463675" cy="558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2570" marR="5080" indent="-230504">
              <a:lnSpc>
                <a:spcPct val="100000"/>
              </a:lnSpc>
            </a:pPr>
            <a:r>
              <a:rPr dirty="0" sz="1800" spc="-5" b="1">
                <a:latin typeface="Segoe UI"/>
                <a:cs typeface="Segoe UI"/>
              </a:rPr>
              <a:t>Un</a:t>
            </a:r>
            <a:r>
              <a:rPr dirty="0" sz="1800" spc="-20" b="1">
                <a:latin typeface="Segoe UI"/>
                <a:cs typeface="Segoe UI"/>
              </a:rPr>
              <a:t>t</a:t>
            </a:r>
            <a:r>
              <a:rPr dirty="0" sz="1800" b="1">
                <a:latin typeface="Segoe UI"/>
                <a:cs typeface="Segoe UI"/>
              </a:rPr>
              <a:t>erha</a:t>
            </a:r>
            <a:r>
              <a:rPr dirty="0" sz="1800" spc="5" b="1">
                <a:latin typeface="Segoe UI"/>
                <a:cs typeface="Segoe UI"/>
              </a:rPr>
              <a:t>l</a:t>
            </a:r>
            <a:r>
              <a:rPr dirty="0" sz="1800" spc="-5" b="1">
                <a:latin typeface="Segoe UI"/>
                <a:cs typeface="Segoe UI"/>
              </a:rPr>
              <a:t>tung  </a:t>
            </a:r>
            <a:r>
              <a:rPr dirty="0" sz="1800" b="1">
                <a:latin typeface="Segoe UI"/>
                <a:cs typeface="Segoe UI"/>
              </a:rPr>
              <a:t>&amp;</a:t>
            </a:r>
            <a:r>
              <a:rPr dirty="0" sz="1800" spc="-95" b="1">
                <a:latin typeface="Segoe UI"/>
                <a:cs typeface="Segoe UI"/>
              </a:rPr>
              <a:t> </a:t>
            </a:r>
            <a:r>
              <a:rPr dirty="0" sz="1800" spc="-5" b="1">
                <a:latin typeface="Segoe UI"/>
                <a:cs typeface="Segoe UI"/>
              </a:rPr>
              <a:t>Hobby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82674" y="6019495"/>
            <a:ext cx="808355" cy="558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8580">
              <a:lnSpc>
                <a:spcPct val="100000"/>
              </a:lnSpc>
            </a:pPr>
            <a:r>
              <a:rPr dirty="0" sz="1800" spc="-5" b="1">
                <a:latin typeface="Segoe UI"/>
                <a:cs typeface="Segoe UI"/>
              </a:rPr>
              <a:t>Home  </a:t>
            </a:r>
            <a:r>
              <a:rPr dirty="0" sz="1800" b="1">
                <a:latin typeface="Segoe UI"/>
                <a:cs typeface="Segoe UI"/>
              </a:rPr>
              <a:t>&amp;</a:t>
            </a:r>
            <a:r>
              <a:rPr dirty="0" sz="1800" spc="-85" b="1">
                <a:latin typeface="Segoe UI"/>
                <a:cs typeface="Segoe UI"/>
              </a:rPr>
              <a:t> </a:t>
            </a:r>
            <a:r>
              <a:rPr dirty="0" sz="1800" spc="-10" b="1">
                <a:latin typeface="Segoe UI"/>
                <a:cs typeface="Segoe UI"/>
              </a:rPr>
              <a:t>Auto</a:t>
            </a:r>
            <a:endParaRPr sz="1800">
              <a:latin typeface="Segoe UI"/>
              <a:cs typeface="Segoe U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9494519" y="5535167"/>
            <a:ext cx="2380487" cy="11064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F9F99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878311" y="6341364"/>
            <a:ext cx="1068324" cy="3093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96316" y="1778127"/>
            <a:ext cx="5309235" cy="3806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065" marR="5080" indent="3810">
              <a:lnSpc>
                <a:spcPct val="100000"/>
              </a:lnSpc>
            </a:pPr>
            <a:r>
              <a:rPr dirty="0" sz="6200" spc="75" b="1">
                <a:solidFill>
                  <a:srgbClr val="FFFFFF"/>
                </a:solidFill>
                <a:latin typeface="Tahoma"/>
                <a:cs typeface="Tahoma"/>
              </a:rPr>
              <a:t>Warum  </a:t>
            </a:r>
            <a:r>
              <a:rPr dirty="0" sz="6200" spc="80" b="1">
                <a:solidFill>
                  <a:srgbClr val="FFFFFF"/>
                </a:solidFill>
                <a:latin typeface="Tahoma"/>
                <a:cs typeface="Tahoma"/>
              </a:rPr>
              <a:t>brauchen</a:t>
            </a:r>
            <a:r>
              <a:rPr dirty="0" sz="6200" spc="-380" b="1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dirty="0" sz="6200" spc="50" b="1">
                <a:solidFill>
                  <a:srgbClr val="FFFFFF"/>
                </a:solidFill>
                <a:latin typeface="Tahoma"/>
                <a:cs typeface="Tahoma"/>
              </a:rPr>
              <a:t>wir  </a:t>
            </a:r>
            <a:r>
              <a:rPr dirty="0" sz="6200" spc="15" b="1">
                <a:solidFill>
                  <a:srgbClr val="FFFFFF"/>
                </a:solidFill>
                <a:latin typeface="Tahoma"/>
                <a:cs typeface="Tahoma"/>
              </a:rPr>
              <a:t>virtuelles  </a:t>
            </a:r>
            <a:r>
              <a:rPr dirty="0" sz="6200" spc="35" b="1">
                <a:solidFill>
                  <a:srgbClr val="FFFFFF"/>
                </a:solidFill>
                <a:latin typeface="Tahoma"/>
                <a:cs typeface="Tahoma"/>
              </a:rPr>
              <a:t>Geld?</a:t>
            </a:r>
            <a:endParaRPr sz="62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670803" y="0"/>
            <a:ext cx="6521195" cy="68579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749795"/>
            <a:ext cx="12192000" cy="108585"/>
          </a:xfrm>
          <a:custGeom>
            <a:avLst/>
            <a:gdLst/>
            <a:ahLst/>
            <a:cxnLst/>
            <a:rect l="l" t="t" r="r" b="b"/>
            <a:pathLst>
              <a:path w="12192000" h="108584">
                <a:moveTo>
                  <a:pt x="12192000" y="108202"/>
                </a:moveTo>
                <a:lnTo>
                  <a:pt x="12192000" y="0"/>
                </a:lnTo>
                <a:lnTo>
                  <a:pt x="0" y="0"/>
                </a:lnTo>
                <a:lnTo>
                  <a:pt x="0" y="108202"/>
                </a:lnTo>
                <a:lnTo>
                  <a:pt x="12192000" y="108202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099559" y="1583436"/>
            <a:ext cx="8084820" cy="4549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21893" y="1967738"/>
            <a:ext cx="6574790" cy="3668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marR="1987550" indent="-457200">
              <a:lnSpc>
                <a:spcPct val="100000"/>
              </a:lnSpc>
              <a:buClr>
                <a:srgbClr val="C00000"/>
              </a:buClr>
              <a:buFont typeface="Segoe UI Symbol"/>
              <a:buChar char="▪"/>
              <a:tabLst>
                <a:tab pos="469265" algn="l"/>
                <a:tab pos="469900" algn="l"/>
              </a:tabLst>
            </a:pPr>
            <a:r>
              <a:rPr dirty="0" sz="2000" spc="-5" b="1">
                <a:latin typeface="Segoe UI"/>
                <a:cs typeface="Segoe UI"/>
              </a:rPr>
              <a:t>OneCoin Visionärin </a:t>
            </a:r>
            <a:r>
              <a:rPr dirty="0" sz="2000" b="1">
                <a:latin typeface="Segoe UI"/>
                <a:cs typeface="Segoe UI"/>
              </a:rPr>
              <a:t>und Gründerin  </a:t>
            </a:r>
            <a:r>
              <a:rPr dirty="0" sz="2000" spc="-55" b="1">
                <a:latin typeface="Segoe UI"/>
                <a:cs typeface="Segoe UI"/>
              </a:rPr>
              <a:t>Dr. </a:t>
            </a:r>
            <a:r>
              <a:rPr dirty="0" sz="2000" spc="-5" b="1">
                <a:latin typeface="Segoe UI"/>
                <a:cs typeface="Segoe UI"/>
              </a:rPr>
              <a:t>Ruja</a:t>
            </a:r>
            <a:r>
              <a:rPr dirty="0" sz="2000" spc="-45" b="1">
                <a:latin typeface="Segoe UI"/>
                <a:cs typeface="Segoe UI"/>
              </a:rPr>
              <a:t> </a:t>
            </a:r>
            <a:r>
              <a:rPr dirty="0" sz="2000" spc="-5" b="1">
                <a:latin typeface="Segoe UI"/>
                <a:cs typeface="Segoe UI"/>
              </a:rPr>
              <a:t>Ignatova</a:t>
            </a:r>
            <a:endParaRPr sz="20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Segoe UI Symbol"/>
              <a:buChar char="▪"/>
            </a:pPr>
            <a:endParaRPr sz="205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buClr>
                <a:srgbClr val="C00000"/>
              </a:buClr>
              <a:buFont typeface="Segoe UI Symbol"/>
              <a:buChar char="▪"/>
              <a:tabLst>
                <a:tab pos="469265" algn="l"/>
                <a:tab pos="469900" algn="l"/>
              </a:tabLst>
            </a:pPr>
            <a:r>
              <a:rPr dirty="0" sz="2000" b="1">
                <a:latin typeface="Segoe UI"/>
                <a:cs typeface="Segoe UI"/>
              </a:rPr>
              <a:t>Expertin </a:t>
            </a:r>
            <a:r>
              <a:rPr dirty="0" sz="2000" spc="-5" b="1">
                <a:latin typeface="Segoe UI"/>
                <a:cs typeface="Segoe UI"/>
              </a:rPr>
              <a:t>in </a:t>
            </a:r>
            <a:r>
              <a:rPr dirty="0" sz="2000" b="1">
                <a:latin typeface="Segoe UI"/>
                <a:cs typeface="Segoe UI"/>
              </a:rPr>
              <a:t>Finanzen und</a:t>
            </a:r>
            <a:r>
              <a:rPr dirty="0" sz="2000" spc="-45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Kryptowährungen</a:t>
            </a:r>
            <a:endParaRPr sz="20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C00000"/>
              </a:buClr>
              <a:buFont typeface="Segoe UI Symbol"/>
              <a:buChar char="▪"/>
            </a:pPr>
            <a:endParaRPr sz="2050">
              <a:latin typeface="Times New Roman"/>
              <a:cs typeface="Times New Roman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Segoe UI Symbol"/>
              <a:buChar char="▪"/>
              <a:tabLst>
                <a:tab pos="469265" algn="l"/>
                <a:tab pos="469900" algn="l"/>
              </a:tabLst>
            </a:pPr>
            <a:r>
              <a:rPr dirty="0" sz="2000" b="1">
                <a:latin typeface="Segoe UI"/>
                <a:cs typeface="Segoe UI"/>
              </a:rPr>
              <a:t>Sie sah </a:t>
            </a:r>
            <a:r>
              <a:rPr dirty="0" sz="2000" spc="-5" b="1">
                <a:latin typeface="Segoe UI"/>
                <a:cs typeface="Segoe UI"/>
              </a:rPr>
              <a:t>in der </a:t>
            </a:r>
            <a:r>
              <a:rPr dirty="0" sz="2000" b="1">
                <a:latin typeface="Segoe UI"/>
                <a:cs typeface="Segoe UI"/>
              </a:rPr>
              <a:t>Kryptowährung </a:t>
            </a:r>
            <a:r>
              <a:rPr dirty="0" sz="2000" spc="-5" b="1">
                <a:latin typeface="Segoe UI"/>
                <a:cs typeface="Segoe UI"/>
              </a:rPr>
              <a:t>das</a:t>
            </a:r>
            <a:r>
              <a:rPr dirty="0" sz="2000" spc="-50" b="1">
                <a:latin typeface="Segoe UI"/>
                <a:cs typeface="Segoe UI"/>
              </a:rPr>
              <a:t> </a:t>
            </a:r>
            <a:r>
              <a:rPr dirty="0" sz="2000" spc="-10" b="1">
                <a:latin typeface="Segoe UI"/>
                <a:cs typeface="Segoe UI"/>
              </a:rPr>
              <a:t>Potential,</a:t>
            </a:r>
            <a:endParaRPr sz="2000">
              <a:latin typeface="Segoe UI"/>
              <a:cs typeface="Segoe UI"/>
            </a:endParaRPr>
          </a:p>
          <a:p>
            <a:pPr marL="469900">
              <a:lnSpc>
                <a:spcPct val="100000"/>
              </a:lnSpc>
            </a:pPr>
            <a:r>
              <a:rPr dirty="0" sz="2000" spc="-5" b="1">
                <a:latin typeface="Segoe UI"/>
                <a:cs typeface="Segoe UI"/>
              </a:rPr>
              <a:t>als Alternative </a:t>
            </a:r>
            <a:r>
              <a:rPr dirty="0" sz="2000" b="1">
                <a:latin typeface="Segoe UI"/>
                <a:cs typeface="Segoe UI"/>
              </a:rPr>
              <a:t>zum </a:t>
            </a:r>
            <a:r>
              <a:rPr dirty="0" sz="2000" spc="-5" b="1">
                <a:latin typeface="Segoe UI"/>
                <a:cs typeface="Segoe UI"/>
              </a:rPr>
              <a:t>traditionellem</a:t>
            </a:r>
            <a:r>
              <a:rPr dirty="0" sz="2000" spc="-15" b="1">
                <a:latin typeface="Segoe UI"/>
                <a:cs typeface="Segoe UI"/>
              </a:rPr>
              <a:t> </a:t>
            </a:r>
            <a:r>
              <a:rPr dirty="0" sz="2000" spc="-5" b="1">
                <a:latin typeface="Segoe UI"/>
                <a:cs typeface="Segoe UI"/>
              </a:rPr>
              <a:t>Finanzsystem</a:t>
            </a:r>
            <a:endParaRPr sz="20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469900" marR="5080" indent="-457200">
              <a:lnSpc>
                <a:spcPct val="100000"/>
              </a:lnSpc>
              <a:spcBef>
                <a:spcPts val="5"/>
              </a:spcBef>
              <a:buClr>
                <a:srgbClr val="C00000"/>
              </a:buClr>
              <a:buFont typeface="Segoe UI Symbol"/>
              <a:buChar char="▪"/>
              <a:tabLst>
                <a:tab pos="469265" algn="l"/>
                <a:tab pos="469900" algn="l"/>
              </a:tabLst>
            </a:pPr>
            <a:r>
              <a:rPr dirty="0" sz="2000" b="1">
                <a:latin typeface="Segoe UI"/>
                <a:cs typeface="Segoe UI"/>
              </a:rPr>
              <a:t>Machte </a:t>
            </a:r>
            <a:r>
              <a:rPr dirty="0" sz="2000" spc="-5" b="1">
                <a:latin typeface="Segoe UI"/>
                <a:cs typeface="Segoe UI"/>
              </a:rPr>
              <a:t>sich auf den </a:t>
            </a:r>
            <a:r>
              <a:rPr dirty="0" sz="2000" spc="-15" b="1">
                <a:latin typeface="Segoe UI"/>
                <a:cs typeface="Segoe UI"/>
              </a:rPr>
              <a:t>Weg </a:t>
            </a:r>
            <a:r>
              <a:rPr dirty="0" sz="2000" b="1">
                <a:latin typeface="Segoe UI"/>
                <a:cs typeface="Segoe UI"/>
              </a:rPr>
              <a:t>um </a:t>
            </a:r>
            <a:r>
              <a:rPr dirty="0" sz="2000" spc="-5" b="1">
                <a:latin typeface="Segoe UI"/>
                <a:cs typeface="Segoe UI"/>
              </a:rPr>
              <a:t>eine massentaugliche  </a:t>
            </a:r>
            <a:r>
              <a:rPr dirty="0" sz="2000" b="1">
                <a:latin typeface="Segoe UI"/>
                <a:cs typeface="Segoe UI"/>
              </a:rPr>
              <a:t>Kryptowährung zu </a:t>
            </a:r>
            <a:r>
              <a:rPr dirty="0" sz="2000" spc="-5" b="1">
                <a:latin typeface="Segoe UI"/>
                <a:cs typeface="Segoe UI"/>
              </a:rPr>
              <a:t>erschaffen, welche einfach </a:t>
            </a:r>
            <a:r>
              <a:rPr dirty="0" sz="2000" b="1">
                <a:latin typeface="Segoe UI"/>
                <a:cs typeface="Segoe UI"/>
              </a:rPr>
              <a:t>zu  nutzen </a:t>
            </a:r>
            <a:r>
              <a:rPr dirty="0" sz="2000" spc="-5" b="1">
                <a:latin typeface="Segoe UI"/>
                <a:cs typeface="Segoe UI"/>
              </a:rPr>
              <a:t>ist, auch für nicht </a:t>
            </a:r>
            <a:r>
              <a:rPr dirty="0" sz="2000" b="1">
                <a:latin typeface="Segoe UI"/>
                <a:cs typeface="Segoe UI"/>
              </a:rPr>
              <a:t>IT </a:t>
            </a:r>
            <a:r>
              <a:rPr dirty="0" sz="2000" spc="-5" b="1">
                <a:latin typeface="Segoe UI"/>
                <a:cs typeface="Segoe UI"/>
              </a:rPr>
              <a:t>geschulte </a:t>
            </a:r>
            <a:r>
              <a:rPr dirty="0" sz="2000" spc="-10" b="1">
                <a:latin typeface="Segoe UI"/>
                <a:cs typeface="Segoe UI"/>
              </a:rPr>
              <a:t>Personen  </a:t>
            </a:r>
            <a:r>
              <a:rPr dirty="0" sz="2000" spc="-5" b="1">
                <a:latin typeface="Segoe UI"/>
                <a:cs typeface="Segoe UI"/>
              </a:rPr>
              <a:t>oder</a:t>
            </a:r>
            <a:r>
              <a:rPr dirty="0" sz="2000" spc="-75" b="1">
                <a:latin typeface="Segoe UI"/>
                <a:cs typeface="Segoe UI"/>
              </a:rPr>
              <a:t> </a:t>
            </a:r>
            <a:r>
              <a:rPr dirty="0" sz="2000" b="1">
                <a:latin typeface="Segoe UI"/>
                <a:cs typeface="Segoe UI"/>
              </a:rPr>
              <a:t>Finanzexperten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4004"/>
              </a:lnSpc>
            </a:pPr>
            <a:r>
              <a:rPr dirty="0" sz="3600" spc="-5">
                <a:solidFill>
                  <a:srgbClr val="C00000"/>
                </a:solidFill>
              </a:rPr>
              <a:t>DIE GRÜNDERIN </a:t>
            </a:r>
            <a:r>
              <a:rPr dirty="0" sz="3600">
                <a:solidFill>
                  <a:srgbClr val="C00000"/>
                </a:solidFill>
              </a:rPr>
              <a:t>&amp;</a:t>
            </a:r>
            <a:r>
              <a:rPr dirty="0" sz="3600" spc="-55">
                <a:solidFill>
                  <a:srgbClr val="C00000"/>
                </a:solidFill>
              </a:rPr>
              <a:t> </a:t>
            </a:r>
            <a:r>
              <a:rPr dirty="0" sz="3600" spc="-5">
                <a:solidFill>
                  <a:srgbClr val="C00000"/>
                </a:solidFill>
              </a:rPr>
              <a:t>VISIONÄRIN</a:t>
            </a:r>
            <a:endParaRPr sz="3600"/>
          </a:p>
          <a:p>
            <a:pPr marL="12700">
              <a:lnSpc>
                <a:spcPts val="6884"/>
              </a:lnSpc>
            </a:pPr>
            <a:r>
              <a:rPr dirty="0" sz="6000" spc="-5">
                <a:solidFill>
                  <a:srgbClr val="7E7E7E"/>
                </a:solidFill>
              </a:rPr>
              <a:t>DR. </a:t>
            </a:r>
            <a:r>
              <a:rPr dirty="0" sz="6000" spc="-75">
                <a:solidFill>
                  <a:srgbClr val="7E7E7E"/>
                </a:solidFill>
              </a:rPr>
              <a:t>RUJA </a:t>
            </a:r>
            <a:r>
              <a:rPr dirty="0" sz="6000" spc="-125">
                <a:solidFill>
                  <a:srgbClr val="7E7E7E"/>
                </a:solidFill>
              </a:rPr>
              <a:t>IGNATOVA</a:t>
            </a:r>
            <a:endParaRPr sz="60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90544" y="0"/>
            <a:ext cx="8601455" cy="6857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6819900" cy="6858000"/>
          </a:xfrm>
          <a:custGeom>
            <a:avLst/>
            <a:gdLst/>
            <a:ahLst/>
            <a:cxnLst/>
            <a:rect l="l" t="t" r="r" b="b"/>
            <a:pathLst>
              <a:path w="6819900" h="6858000">
                <a:moveTo>
                  <a:pt x="0" y="6858000"/>
                </a:moveTo>
                <a:lnTo>
                  <a:pt x="6819900" y="6858000"/>
                </a:lnTo>
                <a:lnTo>
                  <a:pt x="68199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12140" y="1245615"/>
            <a:ext cx="5883275" cy="4278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4290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Die Grundlage der Entwicklung 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war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es, einen  Massenmarkt für Kryptowährung zu</a:t>
            </a:r>
            <a:r>
              <a:rPr dirty="0" sz="2000" spc="-1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schaffen,  der für jedermann zugänglich und leicht zu  </a:t>
            </a:r>
            <a:r>
              <a:rPr dirty="0" sz="2000" spc="-5" b="1">
                <a:solidFill>
                  <a:srgbClr val="FFFFFF"/>
                </a:solidFill>
                <a:latin typeface="Arial"/>
                <a:cs typeface="Arial"/>
              </a:rPr>
              <a:t>verstehen</a:t>
            </a:r>
            <a:r>
              <a:rPr dirty="0" sz="2000" spc="-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ist.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algn="just" marL="12700" marR="716915">
              <a:lnSpc>
                <a:spcPct val="100000"/>
              </a:lnSpc>
              <a:spcBef>
                <a:spcPts val="5"/>
              </a:spcBef>
            </a:pPr>
            <a:r>
              <a:rPr dirty="0" sz="2000" spc="-15" b="1">
                <a:solidFill>
                  <a:srgbClr val="FFFFFF"/>
                </a:solidFill>
                <a:latin typeface="Arial"/>
                <a:cs typeface="Arial"/>
              </a:rPr>
              <a:t>Vorrangig 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wurde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darauf geachtet, 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wie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man  Menschen weiterbildet und einen Markt</a:t>
            </a:r>
            <a:r>
              <a:rPr dirty="0" sz="2000" spc="-16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für  ausgebildete Benutzer</a:t>
            </a:r>
            <a:r>
              <a:rPr dirty="0" sz="2000" spc="-11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schafft.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Dank des Network Marketings, </a:t>
            </a:r>
            <a:r>
              <a:rPr dirty="0" sz="2000" spc="5" b="1">
                <a:solidFill>
                  <a:srgbClr val="FFFFFF"/>
                </a:solidFill>
                <a:latin typeface="Arial"/>
                <a:cs typeface="Arial"/>
              </a:rPr>
              <a:t>wurden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die  Kommunikationskanäle gestrafft und</a:t>
            </a:r>
            <a:r>
              <a:rPr dirty="0" sz="2000" spc="-1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optimiert.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Jeder Besitzer / Miner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von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OneCoins hat</a:t>
            </a:r>
            <a:r>
              <a:rPr dirty="0" sz="2000" spc="-10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Zugang  zu Informationen welche bereitgestellt</a:t>
            </a:r>
            <a:r>
              <a:rPr dirty="0" sz="2000" spc="-17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werden.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0408919" y="6225540"/>
            <a:ext cx="1301496" cy="37642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33400" y="5971032"/>
            <a:ext cx="6286500" cy="254635"/>
          </a:xfrm>
          <a:custGeom>
            <a:avLst/>
            <a:gdLst/>
            <a:ahLst/>
            <a:cxnLst/>
            <a:rect l="l" t="t" r="r" b="b"/>
            <a:pathLst>
              <a:path w="6286500" h="254635">
                <a:moveTo>
                  <a:pt x="0" y="254508"/>
                </a:moveTo>
                <a:lnTo>
                  <a:pt x="6286500" y="254508"/>
                </a:lnTo>
                <a:lnTo>
                  <a:pt x="6286500" y="0"/>
                </a:lnTo>
                <a:lnTo>
                  <a:pt x="0" y="0"/>
                </a:lnTo>
                <a:lnTo>
                  <a:pt x="0" y="254508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613392" y="5445250"/>
            <a:ext cx="2467355" cy="1371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10311" y="992124"/>
            <a:ext cx="5885688" cy="52821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323088"/>
            <a:ext cx="12192000" cy="669290"/>
          </a:xfrm>
          <a:custGeom>
            <a:avLst/>
            <a:gdLst/>
            <a:ahLst/>
            <a:cxnLst/>
            <a:rect l="l" t="t" r="r" b="b"/>
            <a:pathLst>
              <a:path w="12192000" h="669290">
                <a:moveTo>
                  <a:pt x="0" y="669035"/>
                </a:moveTo>
                <a:lnTo>
                  <a:pt x="12192000" y="669035"/>
                </a:lnTo>
                <a:lnTo>
                  <a:pt x="12192000" y="0"/>
                </a:lnTo>
                <a:lnTo>
                  <a:pt x="0" y="0"/>
                </a:lnTo>
                <a:lnTo>
                  <a:pt x="0" y="6690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52832" rIns="0" bIns="0" rtlCol="0" vert="horz">
            <a:spAutoFit/>
          </a:bodyPr>
          <a:lstStyle/>
          <a:p>
            <a:pPr marL="1080135">
              <a:lnSpc>
                <a:spcPct val="100000"/>
              </a:lnSpc>
            </a:pPr>
            <a:r>
              <a:rPr dirty="0" sz="4000" spc="-30"/>
              <a:t>BLOCKCHAIN </a:t>
            </a:r>
            <a:r>
              <a:rPr dirty="0" sz="4000" spc="-10"/>
              <a:t>UND</a:t>
            </a:r>
            <a:r>
              <a:rPr dirty="0" sz="4000" spc="55"/>
              <a:t> </a:t>
            </a:r>
            <a:r>
              <a:rPr dirty="0" sz="4000" spc="-35"/>
              <a:t>KRYPTOWÄHRUNG</a:t>
            </a:r>
            <a:endParaRPr sz="4000"/>
          </a:p>
        </p:txBody>
      </p:sp>
      <p:sp>
        <p:nvSpPr>
          <p:cNvPr id="6" name="object 6"/>
          <p:cNvSpPr txBox="1"/>
          <p:nvPr/>
        </p:nvSpPr>
        <p:spPr>
          <a:xfrm>
            <a:off x="463397" y="6225133"/>
            <a:ext cx="11265535" cy="3155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25" b="1">
                <a:latin typeface="Arial"/>
                <a:cs typeface="Arial"/>
              </a:rPr>
              <a:t>Was </a:t>
            </a:r>
            <a:r>
              <a:rPr dirty="0" sz="2000" b="1">
                <a:latin typeface="Arial"/>
                <a:cs typeface="Arial"/>
              </a:rPr>
              <a:t>das Internet für Informationen getan hat, macht </a:t>
            </a:r>
            <a:r>
              <a:rPr dirty="0" sz="2000" spc="-5" b="1">
                <a:latin typeface="Arial"/>
                <a:cs typeface="Arial"/>
              </a:rPr>
              <a:t>die </a:t>
            </a:r>
            <a:r>
              <a:rPr dirty="0" sz="2000" b="1">
                <a:latin typeface="Arial"/>
                <a:cs typeface="Arial"/>
              </a:rPr>
              <a:t>Blockchain nun für den</a:t>
            </a:r>
            <a:r>
              <a:rPr dirty="0" sz="2000" spc="-135" b="1">
                <a:latin typeface="Arial"/>
                <a:cs typeface="Arial"/>
              </a:rPr>
              <a:t> </a:t>
            </a:r>
            <a:r>
              <a:rPr dirty="0" sz="2000" spc="-15" b="1">
                <a:latin typeface="Arial"/>
                <a:cs typeface="Arial"/>
              </a:rPr>
              <a:t>Werttransfer.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69456" y="2269616"/>
            <a:ext cx="466280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2280" indent="-449580">
              <a:lnSpc>
                <a:spcPct val="100000"/>
              </a:lnSpc>
              <a:buClr>
                <a:srgbClr val="BC942E"/>
              </a:buClr>
              <a:buFont typeface="Segoe UI Symbol"/>
              <a:buChar char="✓"/>
              <a:tabLst>
                <a:tab pos="461645" algn="l"/>
                <a:tab pos="462280" algn="l"/>
              </a:tabLst>
            </a:pPr>
            <a:r>
              <a:rPr dirty="0" sz="1600" spc="-10">
                <a:solidFill>
                  <a:srgbClr val="404040"/>
                </a:solidFill>
                <a:latin typeface="Segoe UI"/>
                <a:cs typeface="Segoe UI"/>
              </a:rPr>
              <a:t>Die OneCoin Blockchain </a:t>
            </a:r>
            <a:r>
              <a:rPr dirty="0" sz="1600" spc="-5">
                <a:solidFill>
                  <a:srgbClr val="404040"/>
                </a:solidFill>
                <a:latin typeface="Segoe UI"/>
                <a:cs typeface="Segoe UI"/>
              </a:rPr>
              <a:t>besitzt </a:t>
            </a:r>
            <a:r>
              <a:rPr dirty="0" sz="1600" spc="-5" b="1">
                <a:solidFill>
                  <a:srgbClr val="404040"/>
                </a:solidFill>
                <a:latin typeface="Segoe UI"/>
                <a:cs typeface="Segoe UI"/>
              </a:rPr>
              <a:t>120 Mia</a:t>
            </a:r>
            <a:r>
              <a:rPr dirty="0" sz="1600" spc="90" b="1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404040"/>
                </a:solidFill>
                <a:latin typeface="Segoe UI"/>
                <a:cs typeface="Segoe UI"/>
              </a:rPr>
              <a:t>Coins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69456" y="2787777"/>
            <a:ext cx="280225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2280" indent="-449580">
              <a:lnSpc>
                <a:spcPct val="100000"/>
              </a:lnSpc>
              <a:buClr>
                <a:srgbClr val="BC942E"/>
              </a:buClr>
              <a:buFont typeface="Segoe UI Symbol"/>
              <a:buChar char="✓"/>
              <a:tabLst>
                <a:tab pos="461645" algn="l"/>
                <a:tab pos="462280" algn="l"/>
              </a:tabLst>
            </a:pPr>
            <a:r>
              <a:rPr dirty="0" sz="1600" b="1">
                <a:solidFill>
                  <a:srgbClr val="404040"/>
                </a:solidFill>
                <a:latin typeface="Segoe UI"/>
                <a:cs typeface="Segoe UI"/>
              </a:rPr>
              <a:t>50,000 </a:t>
            </a:r>
            <a:r>
              <a:rPr dirty="0" sz="1600" spc="-5" b="1">
                <a:solidFill>
                  <a:srgbClr val="404040"/>
                </a:solidFill>
                <a:latin typeface="Segoe UI"/>
                <a:cs typeface="Segoe UI"/>
              </a:rPr>
              <a:t>Coins / </a:t>
            </a:r>
            <a:r>
              <a:rPr dirty="0" sz="1600" spc="-10" b="1">
                <a:solidFill>
                  <a:srgbClr val="404040"/>
                </a:solidFill>
                <a:latin typeface="Segoe UI"/>
                <a:cs typeface="Segoe UI"/>
              </a:rPr>
              <a:t>pro</a:t>
            </a:r>
            <a:r>
              <a:rPr dirty="0" sz="1600" spc="-50" b="1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404040"/>
                </a:solidFill>
                <a:latin typeface="Segoe UI"/>
                <a:cs typeface="Segoe UI"/>
              </a:rPr>
              <a:t>Block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69456" y="3306317"/>
            <a:ext cx="4680585" cy="2266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BC942E"/>
              </a:buClr>
              <a:buFont typeface="Segoe UI Symbol"/>
              <a:buChar char="✓"/>
              <a:tabLst>
                <a:tab pos="461645" algn="l"/>
                <a:tab pos="462280" algn="l"/>
              </a:tabLst>
            </a:pPr>
            <a:r>
              <a:rPr dirty="0" sz="1600" b="1">
                <a:solidFill>
                  <a:srgbClr val="404040"/>
                </a:solidFill>
                <a:latin typeface="Segoe UI"/>
                <a:cs typeface="Segoe UI"/>
              </a:rPr>
              <a:t>ca. </a:t>
            </a:r>
            <a:r>
              <a:rPr dirty="0" sz="1600" spc="-5" b="1">
                <a:solidFill>
                  <a:srgbClr val="404040"/>
                </a:solidFill>
                <a:latin typeface="Segoe UI"/>
                <a:cs typeface="Segoe UI"/>
              </a:rPr>
              <a:t>jede </a:t>
            </a:r>
            <a:r>
              <a:rPr dirty="0" sz="1600" spc="-10" b="1">
                <a:solidFill>
                  <a:srgbClr val="404040"/>
                </a:solidFill>
                <a:latin typeface="Segoe UI"/>
                <a:cs typeface="Segoe UI"/>
              </a:rPr>
              <a:t>Minute </a:t>
            </a:r>
            <a:r>
              <a:rPr dirty="0" sz="1600" spc="-10">
                <a:solidFill>
                  <a:srgbClr val="404040"/>
                </a:solidFill>
                <a:latin typeface="Segoe UI"/>
                <a:cs typeface="Segoe UI"/>
              </a:rPr>
              <a:t>wird </a:t>
            </a:r>
            <a:r>
              <a:rPr dirty="0" sz="1600" spc="-5">
                <a:solidFill>
                  <a:srgbClr val="404040"/>
                </a:solidFill>
                <a:latin typeface="Segoe UI"/>
                <a:cs typeface="Segoe UI"/>
              </a:rPr>
              <a:t>ein </a:t>
            </a:r>
            <a:r>
              <a:rPr dirty="0" sz="1600" spc="-10">
                <a:solidFill>
                  <a:srgbClr val="404040"/>
                </a:solidFill>
                <a:latin typeface="Segoe UI"/>
                <a:cs typeface="Segoe UI"/>
              </a:rPr>
              <a:t>Block</a:t>
            </a:r>
            <a:r>
              <a:rPr dirty="0" sz="1600" spc="5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dirty="0" sz="1600">
                <a:solidFill>
                  <a:srgbClr val="404040"/>
                </a:solidFill>
                <a:latin typeface="Segoe UI"/>
                <a:cs typeface="Segoe UI"/>
              </a:rPr>
              <a:t>geschürft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Clr>
                <a:srgbClr val="BC942E"/>
              </a:buClr>
              <a:buFont typeface="Segoe UI Symbol"/>
              <a:buChar char="✓"/>
            </a:pPr>
            <a:endParaRPr sz="1850">
              <a:latin typeface="Times New Roman"/>
              <a:cs typeface="Times New Roman"/>
            </a:endParaRPr>
          </a:p>
          <a:p>
            <a:pPr marL="462280" indent="-449580">
              <a:lnSpc>
                <a:spcPct val="100000"/>
              </a:lnSpc>
              <a:buClr>
                <a:srgbClr val="BC942E"/>
              </a:buClr>
              <a:buFont typeface="Segoe UI Symbol"/>
              <a:buChar char="✓"/>
              <a:tabLst>
                <a:tab pos="461645" algn="l"/>
                <a:tab pos="462280" algn="l"/>
              </a:tabLst>
            </a:pPr>
            <a:r>
              <a:rPr dirty="0" sz="1600" spc="-10">
                <a:solidFill>
                  <a:srgbClr val="404040"/>
                </a:solidFill>
                <a:latin typeface="Segoe UI"/>
                <a:cs typeface="Segoe UI"/>
              </a:rPr>
              <a:t>Die OneCoin Blockchain</a:t>
            </a:r>
            <a:r>
              <a:rPr dirty="0" sz="1600" spc="55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dirty="0" sz="1600" spc="-5">
                <a:solidFill>
                  <a:srgbClr val="404040"/>
                </a:solidFill>
                <a:latin typeface="Segoe UI"/>
                <a:cs typeface="Segoe UI"/>
              </a:rPr>
              <a:t>speichert</a:t>
            </a:r>
            <a:endParaRPr sz="1600">
              <a:latin typeface="Segoe UI"/>
              <a:cs typeface="Segoe UI"/>
            </a:endParaRPr>
          </a:p>
          <a:p>
            <a:pPr marL="469900">
              <a:lnSpc>
                <a:spcPct val="100000"/>
              </a:lnSpc>
            </a:pPr>
            <a:r>
              <a:rPr dirty="0" sz="1600" spc="-15">
                <a:solidFill>
                  <a:srgbClr val="404040"/>
                </a:solidFill>
                <a:latin typeface="Segoe UI"/>
                <a:cs typeface="Segoe UI"/>
              </a:rPr>
              <a:t>KYC </a:t>
            </a:r>
            <a:r>
              <a:rPr dirty="0" sz="1600" spc="-10">
                <a:solidFill>
                  <a:srgbClr val="404040"/>
                </a:solidFill>
                <a:latin typeface="Segoe UI"/>
                <a:cs typeface="Segoe UI"/>
              </a:rPr>
              <a:t>Dokumente direkt </a:t>
            </a:r>
            <a:r>
              <a:rPr dirty="0" sz="1600" spc="-5">
                <a:solidFill>
                  <a:srgbClr val="404040"/>
                </a:solidFill>
                <a:latin typeface="Segoe UI"/>
                <a:cs typeface="Segoe UI"/>
              </a:rPr>
              <a:t>in der</a:t>
            </a:r>
            <a:r>
              <a:rPr dirty="0" sz="1600" spc="2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dirty="0" sz="1600" spc="-10">
                <a:solidFill>
                  <a:srgbClr val="404040"/>
                </a:solidFill>
                <a:latin typeface="Segoe UI"/>
                <a:cs typeface="Segoe UI"/>
              </a:rPr>
              <a:t>Blockchain</a:t>
            </a:r>
            <a:endParaRPr sz="1600">
              <a:latin typeface="Segoe UI"/>
              <a:cs typeface="Segoe UI"/>
            </a:endParaRPr>
          </a:p>
          <a:p>
            <a:pPr marL="469900">
              <a:lnSpc>
                <a:spcPct val="100000"/>
              </a:lnSpc>
              <a:spcBef>
                <a:spcPts val="200"/>
              </a:spcBef>
            </a:pPr>
            <a:r>
              <a:rPr dirty="0" sz="1400" spc="-10">
                <a:solidFill>
                  <a:srgbClr val="404040"/>
                </a:solidFill>
                <a:latin typeface="Segoe UI"/>
                <a:cs typeface="Segoe UI"/>
              </a:rPr>
              <a:t>(KYC </a:t>
            </a:r>
            <a:r>
              <a:rPr dirty="0" sz="1400">
                <a:solidFill>
                  <a:srgbClr val="404040"/>
                </a:solidFill>
                <a:latin typeface="Segoe UI"/>
                <a:cs typeface="Segoe UI"/>
              </a:rPr>
              <a:t>= know-your-customer / </a:t>
            </a:r>
            <a:r>
              <a:rPr dirty="0" sz="1400" spc="-5">
                <a:solidFill>
                  <a:srgbClr val="404040"/>
                </a:solidFill>
                <a:latin typeface="Segoe UI"/>
                <a:cs typeface="Segoe UI"/>
              </a:rPr>
              <a:t>Kenne Deinen</a:t>
            </a:r>
            <a:r>
              <a:rPr dirty="0" sz="1400" spc="-50">
                <a:solidFill>
                  <a:srgbClr val="404040"/>
                </a:solidFill>
                <a:latin typeface="Segoe UI"/>
                <a:cs typeface="Segoe UI"/>
              </a:rPr>
              <a:t> </a:t>
            </a:r>
            <a:r>
              <a:rPr dirty="0" sz="1400" spc="-5">
                <a:solidFill>
                  <a:srgbClr val="404040"/>
                </a:solidFill>
                <a:latin typeface="Segoe UI"/>
                <a:cs typeface="Segoe UI"/>
              </a:rPr>
              <a:t>Kunden)</a:t>
            </a:r>
            <a:endParaRPr sz="14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Times New Roman"/>
              <a:cs typeface="Times New Roman"/>
            </a:endParaRPr>
          </a:p>
          <a:p>
            <a:pPr algn="just" marL="469900" marR="394335" indent="-457200">
              <a:lnSpc>
                <a:spcPct val="100000"/>
              </a:lnSpc>
              <a:buClr>
                <a:srgbClr val="BC942E"/>
              </a:buClr>
              <a:buFont typeface="Segoe UI Symbol"/>
              <a:buChar char="✓"/>
              <a:tabLst>
                <a:tab pos="462280" algn="l"/>
              </a:tabLst>
            </a:pPr>
            <a:r>
              <a:rPr dirty="0" sz="1600" spc="-10">
                <a:solidFill>
                  <a:srgbClr val="404040"/>
                </a:solidFill>
                <a:latin typeface="Segoe UI"/>
                <a:cs typeface="Segoe UI"/>
              </a:rPr>
              <a:t>Das Mining </a:t>
            </a:r>
            <a:r>
              <a:rPr dirty="0" sz="1600" spc="-10" b="1">
                <a:solidFill>
                  <a:srgbClr val="404040"/>
                </a:solidFill>
                <a:latin typeface="Segoe UI"/>
                <a:cs typeface="Segoe UI"/>
              </a:rPr>
              <a:t>wird </a:t>
            </a:r>
            <a:r>
              <a:rPr dirty="0" sz="1600" b="1">
                <a:solidFill>
                  <a:srgbClr val="404040"/>
                </a:solidFill>
                <a:latin typeface="Segoe UI"/>
                <a:cs typeface="Segoe UI"/>
              </a:rPr>
              <a:t>verteilt </a:t>
            </a:r>
            <a:r>
              <a:rPr dirty="0" sz="1600" spc="-10" b="1">
                <a:solidFill>
                  <a:srgbClr val="404040"/>
                </a:solidFill>
                <a:latin typeface="Segoe UI"/>
                <a:cs typeface="Segoe UI"/>
              </a:rPr>
              <a:t>und </a:t>
            </a:r>
            <a:r>
              <a:rPr dirty="0" sz="1600" spc="-5" b="1">
                <a:solidFill>
                  <a:srgbClr val="404040"/>
                </a:solidFill>
                <a:latin typeface="Segoe UI"/>
                <a:cs typeface="Segoe UI"/>
              </a:rPr>
              <a:t>organisiert  in </a:t>
            </a:r>
            <a:r>
              <a:rPr dirty="0" sz="1600" spc="-10" b="1">
                <a:solidFill>
                  <a:srgbClr val="404040"/>
                </a:solidFill>
                <a:latin typeface="Segoe UI"/>
                <a:cs typeface="Segoe UI"/>
              </a:rPr>
              <a:t>Mining </a:t>
            </a:r>
            <a:r>
              <a:rPr dirty="0" sz="1600" spc="-15" b="1">
                <a:solidFill>
                  <a:srgbClr val="404040"/>
                </a:solidFill>
                <a:latin typeface="Segoe UI"/>
                <a:cs typeface="Segoe UI"/>
              </a:rPr>
              <a:t>Pools</a:t>
            </a:r>
            <a:r>
              <a:rPr dirty="0" sz="1600" spc="-15">
                <a:solidFill>
                  <a:srgbClr val="404040"/>
                </a:solidFill>
                <a:latin typeface="Segoe UI"/>
                <a:cs typeface="Segoe UI"/>
              </a:rPr>
              <a:t>, </a:t>
            </a:r>
            <a:r>
              <a:rPr dirty="0" sz="1600">
                <a:solidFill>
                  <a:srgbClr val="404040"/>
                </a:solidFill>
                <a:latin typeface="Segoe UI"/>
                <a:cs typeface="Segoe UI"/>
              </a:rPr>
              <a:t>perfekt optimiert </a:t>
            </a:r>
            <a:r>
              <a:rPr dirty="0" sz="1600" spc="-5">
                <a:solidFill>
                  <a:srgbClr val="404040"/>
                </a:solidFill>
                <a:latin typeface="Segoe UI"/>
                <a:cs typeface="Segoe UI"/>
              </a:rPr>
              <a:t>für den  </a:t>
            </a:r>
            <a:r>
              <a:rPr dirty="0" sz="1600" spc="-10">
                <a:solidFill>
                  <a:srgbClr val="404040"/>
                </a:solidFill>
                <a:latin typeface="Segoe UI"/>
                <a:cs typeface="Segoe UI"/>
              </a:rPr>
              <a:t>komplexen Mining Prozess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307073" y="1597913"/>
            <a:ext cx="5542915" cy="4387850"/>
          </a:xfrm>
          <a:custGeom>
            <a:avLst/>
            <a:gdLst/>
            <a:ahLst/>
            <a:cxnLst/>
            <a:rect l="l" t="t" r="r" b="b"/>
            <a:pathLst>
              <a:path w="5542915" h="4387850">
                <a:moveTo>
                  <a:pt x="0" y="4387596"/>
                </a:moveTo>
                <a:lnTo>
                  <a:pt x="5542787" y="4387596"/>
                </a:lnTo>
                <a:lnTo>
                  <a:pt x="5542787" y="0"/>
                </a:lnTo>
                <a:lnTo>
                  <a:pt x="0" y="0"/>
                </a:lnTo>
                <a:lnTo>
                  <a:pt x="0" y="4387596"/>
                </a:lnTo>
                <a:close/>
              </a:path>
            </a:pathLst>
          </a:custGeom>
          <a:ln w="19811">
            <a:solidFill>
              <a:srgbClr val="B78B2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841235" y="1357883"/>
            <a:ext cx="4601210" cy="481965"/>
          </a:xfrm>
          <a:prstGeom prst="rect">
            <a:avLst/>
          </a:prstGeom>
          <a:solidFill>
            <a:srgbClr val="B78B2C"/>
          </a:solidFill>
        </p:spPr>
        <p:txBody>
          <a:bodyPr wrap="square" lIns="0" tIns="80645" rIns="0" bIns="0" rtlCol="0" vert="horz">
            <a:spAutoFit/>
          </a:bodyPr>
          <a:lstStyle/>
          <a:p>
            <a:pPr marL="589280">
              <a:lnSpc>
                <a:spcPct val="100000"/>
              </a:lnSpc>
              <a:spcBef>
                <a:spcPts val="635"/>
              </a:spcBef>
            </a:pP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OneCoin</a:t>
            </a:r>
            <a:r>
              <a:rPr dirty="0" sz="2000" spc="-6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000" spc="-15" b="1">
                <a:solidFill>
                  <a:srgbClr val="FFFFFF"/>
                </a:solidFill>
                <a:latin typeface="Segoe UI"/>
                <a:cs typeface="Segoe UI"/>
              </a:rPr>
              <a:t>KRYPTOWÄHRUNG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29412" y="2337816"/>
            <a:ext cx="1760220" cy="830580"/>
          </a:xfrm>
          <a:custGeom>
            <a:avLst/>
            <a:gdLst/>
            <a:ahLst/>
            <a:cxnLst/>
            <a:rect l="l" t="t" r="r" b="b"/>
            <a:pathLst>
              <a:path w="1760220" h="830580">
                <a:moveTo>
                  <a:pt x="0" y="830579"/>
                </a:moveTo>
                <a:lnTo>
                  <a:pt x="1760220" y="830579"/>
                </a:lnTo>
                <a:lnTo>
                  <a:pt x="1760220" y="0"/>
                </a:lnTo>
                <a:lnTo>
                  <a:pt x="0" y="0"/>
                </a:lnTo>
                <a:lnTo>
                  <a:pt x="0" y="8305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769112" y="2379598"/>
            <a:ext cx="1477010" cy="742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</a:pPr>
            <a:r>
              <a:rPr dirty="0" sz="1200" b="1">
                <a:latin typeface="Arial"/>
                <a:cs typeface="Arial"/>
              </a:rPr>
              <a:t>Block der im</a:t>
            </a:r>
            <a:r>
              <a:rPr dirty="0" sz="1200" spc="-90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Mining  </a:t>
            </a:r>
            <a:r>
              <a:rPr dirty="0" sz="1200" b="1">
                <a:latin typeface="Arial"/>
                <a:cs typeface="Arial"/>
              </a:rPr>
              <a:t>errechnet wurde,  </a:t>
            </a:r>
            <a:r>
              <a:rPr dirty="0" sz="1200" spc="5" b="1">
                <a:latin typeface="Arial"/>
                <a:cs typeface="Arial"/>
              </a:rPr>
              <a:t>wird </a:t>
            </a:r>
            <a:r>
              <a:rPr dirty="0" sz="1200" b="1">
                <a:latin typeface="Arial"/>
                <a:cs typeface="Arial"/>
              </a:rPr>
              <a:t>der</a:t>
            </a:r>
            <a:r>
              <a:rPr dirty="0" sz="1200" spc="-114" b="1">
                <a:latin typeface="Arial"/>
                <a:cs typeface="Arial"/>
              </a:rPr>
              <a:t> </a:t>
            </a:r>
            <a:r>
              <a:rPr dirty="0" sz="1200" b="1">
                <a:latin typeface="Arial"/>
                <a:cs typeface="Arial"/>
              </a:rPr>
              <a:t>Blockchain  hinzugefügt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576315"/>
            <a:ext cx="12192000" cy="1282065"/>
          </a:xfrm>
          <a:custGeom>
            <a:avLst/>
            <a:gdLst/>
            <a:ahLst/>
            <a:cxnLst/>
            <a:rect l="l" t="t" r="r" b="b"/>
            <a:pathLst>
              <a:path w="12192000" h="1282065">
                <a:moveTo>
                  <a:pt x="0" y="1281684"/>
                </a:moveTo>
                <a:lnTo>
                  <a:pt x="12192000" y="1281684"/>
                </a:lnTo>
                <a:lnTo>
                  <a:pt x="12192000" y="0"/>
                </a:lnTo>
                <a:lnTo>
                  <a:pt x="0" y="0"/>
                </a:lnTo>
                <a:lnTo>
                  <a:pt x="0" y="1281684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9661" y="5842000"/>
            <a:ext cx="11612880" cy="620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Nutzen Sie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unsere </a:t>
            </a:r>
            <a:r>
              <a:rPr dirty="0" sz="2000" spc="-10" b="1">
                <a:solidFill>
                  <a:srgbClr val="FFFFFF"/>
                </a:solidFill>
                <a:latin typeface="Segoe UI"/>
                <a:cs typeface="Segoe UI"/>
              </a:rPr>
              <a:t>kostenfreien </a:t>
            </a:r>
            <a:r>
              <a:rPr dirty="0" sz="2000" spc="-45" b="1">
                <a:solidFill>
                  <a:srgbClr val="FFFFFF"/>
                </a:solidFill>
                <a:latin typeface="Segoe UI"/>
                <a:cs typeface="Segoe UI"/>
              </a:rPr>
              <a:t>Token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und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das </a:t>
            </a:r>
            <a:r>
              <a:rPr dirty="0" sz="2000" spc="-10" b="1">
                <a:solidFill>
                  <a:srgbClr val="FFFFFF"/>
                </a:solidFill>
                <a:latin typeface="Segoe UI"/>
                <a:cs typeface="Segoe UI"/>
              </a:rPr>
              <a:t>Fachwissen,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welches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Sie mit Ihren</a:t>
            </a:r>
            <a:r>
              <a:rPr dirty="0" sz="2000" spc="12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OneAcademy</a:t>
            </a:r>
            <a:endParaRPr sz="2000">
              <a:latin typeface="Segoe UI"/>
              <a:cs typeface="Segoe UI"/>
            </a:endParaRPr>
          </a:p>
          <a:p>
            <a:pPr algn="ctr">
              <a:lnSpc>
                <a:spcPct val="100000"/>
              </a:lnSpc>
            </a:pP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Kursen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erhalten.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Nehmen Sie am </a:t>
            </a:r>
            <a:r>
              <a:rPr dirty="0" sz="2000" spc="-10" b="1">
                <a:solidFill>
                  <a:srgbClr val="FFFFFF"/>
                </a:solidFill>
                <a:latin typeface="Segoe UI"/>
                <a:cs typeface="Segoe UI"/>
              </a:rPr>
              <a:t>globalen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Mining </a:t>
            </a:r>
            <a:r>
              <a:rPr dirty="0" sz="2000" spc="-15" b="1">
                <a:solidFill>
                  <a:srgbClr val="FFFFFF"/>
                </a:solidFill>
                <a:latin typeface="Segoe UI"/>
                <a:cs typeface="Segoe UI"/>
              </a:rPr>
              <a:t>Pool </a:t>
            </a:r>
            <a:r>
              <a:rPr dirty="0" sz="2000" spc="-10" b="1">
                <a:solidFill>
                  <a:srgbClr val="FFFFFF"/>
                </a:solidFill>
                <a:latin typeface="Segoe UI"/>
                <a:cs typeface="Segoe UI"/>
              </a:rPr>
              <a:t>teil,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um </a:t>
            </a:r>
            <a:r>
              <a:rPr dirty="0" sz="2000" spc="-5" b="1">
                <a:solidFill>
                  <a:srgbClr val="FFFFFF"/>
                </a:solidFill>
                <a:latin typeface="Segoe UI"/>
                <a:cs typeface="Segoe UI"/>
              </a:rPr>
              <a:t>Ihre ersten OneCoins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zu</a:t>
            </a:r>
            <a:r>
              <a:rPr dirty="0" sz="2000" spc="10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2000" b="1">
                <a:solidFill>
                  <a:srgbClr val="FFFFFF"/>
                </a:solidFill>
                <a:latin typeface="Segoe UI"/>
                <a:cs typeface="Segoe UI"/>
              </a:rPr>
              <a:t>schürfen.</a:t>
            </a:r>
            <a:endParaRPr sz="2000">
              <a:latin typeface="Segoe UI"/>
              <a:cs typeface="Segoe U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1523"/>
            <a:ext cx="12192000" cy="55747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44424" y="1161288"/>
            <a:ext cx="1446530" cy="631190"/>
          </a:xfrm>
          <a:prstGeom prst="rect">
            <a:avLst/>
          </a:prstGeom>
          <a:solidFill>
            <a:srgbClr val="1F1E1C"/>
          </a:solidFill>
        </p:spPr>
        <p:txBody>
          <a:bodyPr wrap="square" lIns="0" tIns="0" rIns="0" bIns="0" rtlCol="0" vert="horz">
            <a:spAutoFit/>
          </a:bodyPr>
          <a:lstStyle/>
          <a:p>
            <a:pPr algn="r" marR="83820">
              <a:lnSpc>
                <a:spcPts val="4585"/>
              </a:lnSpc>
            </a:pPr>
            <a:r>
              <a:rPr dirty="0" sz="4000" spc="-5" b="1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443483"/>
            <a:ext cx="12192000" cy="1172210"/>
          </a:xfrm>
          <a:custGeom>
            <a:avLst/>
            <a:gdLst/>
            <a:ahLst/>
            <a:cxnLst/>
            <a:rect l="l" t="t" r="r" b="b"/>
            <a:pathLst>
              <a:path w="12192000" h="1172210">
                <a:moveTo>
                  <a:pt x="0" y="1171956"/>
                </a:moveTo>
                <a:lnTo>
                  <a:pt x="12192000" y="1171956"/>
                </a:lnTo>
                <a:lnTo>
                  <a:pt x="12192000" y="0"/>
                </a:lnTo>
                <a:lnTo>
                  <a:pt x="0" y="0"/>
                </a:lnTo>
                <a:lnTo>
                  <a:pt x="0" y="11719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4784" rIns="0" bIns="0" rtlCol="0" vert="horz">
            <a:spAutoFit/>
          </a:bodyPr>
          <a:lstStyle/>
          <a:p>
            <a:pPr marL="3599179" marR="5080" indent="-3002915">
              <a:lnSpc>
                <a:spcPct val="114700"/>
              </a:lnSpc>
            </a:pPr>
            <a:r>
              <a:rPr dirty="0"/>
              <a:t>UNTERSCHIEDE ZWISCHEN </a:t>
            </a:r>
            <a:r>
              <a:rPr dirty="0" spc="-10"/>
              <a:t>ONECOIN </a:t>
            </a:r>
            <a:r>
              <a:rPr dirty="0" spc="-5"/>
              <a:t>UND ANDEREN  </a:t>
            </a:r>
            <a:r>
              <a:rPr dirty="0" spc="-20"/>
              <a:t>CRYPTOWÄHRUNGEN</a:t>
            </a:r>
          </a:p>
        </p:txBody>
      </p:sp>
      <p:sp>
        <p:nvSpPr>
          <p:cNvPr id="5" name="object 5"/>
          <p:cNvSpPr/>
          <p:nvPr/>
        </p:nvSpPr>
        <p:spPr>
          <a:xfrm>
            <a:off x="664933" y="1978151"/>
            <a:ext cx="5059680" cy="563245"/>
          </a:xfrm>
          <a:custGeom>
            <a:avLst/>
            <a:gdLst/>
            <a:ahLst/>
            <a:cxnLst/>
            <a:rect l="l" t="t" r="r" b="b"/>
            <a:pathLst>
              <a:path w="5059680" h="563244">
                <a:moveTo>
                  <a:pt x="0" y="563245"/>
                </a:moveTo>
                <a:lnTo>
                  <a:pt x="5059680" y="563245"/>
                </a:lnTo>
                <a:lnTo>
                  <a:pt x="5059680" y="0"/>
                </a:lnTo>
                <a:lnTo>
                  <a:pt x="0" y="0"/>
                </a:lnTo>
                <a:lnTo>
                  <a:pt x="0" y="563245"/>
                </a:lnTo>
                <a:close/>
              </a:path>
            </a:pathLst>
          </a:custGeom>
          <a:solidFill>
            <a:srgbClr val="BC382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724652" y="1978151"/>
            <a:ext cx="5771515" cy="563245"/>
          </a:xfrm>
          <a:custGeom>
            <a:avLst/>
            <a:gdLst/>
            <a:ahLst/>
            <a:cxnLst/>
            <a:rect l="l" t="t" r="r" b="b"/>
            <a:pathLst>
              <a:path w="5771515" h="563244">
                <a:moveTo>
                  <a:pt x="0" y="563245"/>
                </a:moveTo>
                <a:lnTo>
                  <a:pt x="5771515" y="563245"/>
                </a:lnTo>
                <a:lnTo>
                  <a:pt x="5771515" y="0"/>
                </a:lnTo>
                <a:lnTo>
                  <a:pt x="0" y="0"/>
                </a:lnTo>
                <a:lnTo>
                  <a:pt x="0" y="563245"/>
                </a:lnTo>
                <a:close/>
              </a:path>
            </a:pathLst>
          </a:custGeom>
          <a:solidFill>
            <a:srgbClr val="B78B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664933" y="2541397"/>
            <a:ext cx="5059680" cy="552450"/>
          </a:xfrm>
          <a:custGeom>
            <a:avLst/>
            <a:gdLst/>
            <a:ahLst/>
            <a:cxnLst/>
            <a:rect l="l" t="t" r="r" b="b"/>
            <a:pathLst>
              <a:path w="5059680" h="552450">
                <a:moveTo>
                  <a:pt x="0" y="552450"/>
                </a:moveTo>
                <a:lnTo>
                  <a:pt x="5059680" y="552450"/>
                </a:lnTo>
                <a:lnTo>
                  <a:pt x="5059680" y="0"/>
                </a:lnTo>
                <a:lnTo>
                  <a:pt x="0" y="0"/>
                </a:lnTo>
                <a:lnTo>
                  <a:pt x="0" y="552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724652" y="2541397"/>
            <a:ext cx="5771515" cy="552450"/>
          </a:xfrm>
          <a:custGeom>
            <a:avLst/>
            <a:gdLst/>
            <a:ahLst/>
            <a:cxnLst/>
            <a:rect l="l" t="t" r="r" b="b"/>
            <a:pathLst>
              <a:path w="5771515" h="552450">
                <a:moveTo>
                  <a:pt x="0" y="552450"/>
                </a:moveTo>
                <a:lnTo>
                  <a:pt x="5771515" y="552450"/>
                </a:lnTo>
                <a:lnTo>
                  <a:pt x="5771515" y="0"/>
                </a:lnTo>
                <a:lnTo>
                  <a:pt x="0" y="0"/>
                </a:lnTo>
                <a:lnTo>
                  <a:pt x="0" y="5524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64933" y="3093847"/>
            <a:ext cx="5059680" cy="674370"/>
          </a:xfrm>
          <a:custGeom>
            <a:avLst/>
            <a:gdLst/>
            <a:ahLst/>
            <a:cxnLst/>
            <a:rect l="l" t="t" r="r" b="b"/>
            <a:pathLst>
              <a:path w="5059680" h="674370">
                <a:moveTo>
                  <a:pt x="0" y="674369"/>
                </a:moveTo>
                <a:lnTo>
                  <a:pt x="5059680" y="674369"/>
                </a:lnTo>
                <a:lnTo>
                  <a:pt x="5059680" y="0"/>
                </a:lnTo>
                <a:lnTo>
                  <a:pt x="0" y="0"/>
                </a:lnTo>
                <a:lnTo>
                  <a:pt x="0" y="6743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724652" y="3093847"/>
            <a:ext cx="5771515" cy="674370"/>
          </a:xfrm>
          <a:custGeom>
            <a:avLst/>
            <a:gdLst/>
            <a:ahLst/>
            <a:cxnLst/>
            <a:rect l="l" t="t" r="r" b="b"/>
            <a:pathLst>
              <a:path w="5771515" h="674370">
                <a:moveTo>
                  <a:pt x="0" y="674369"/>
                </a:moveTo>
                <a:lnTo>
                  <a:pt x="5771515" y="674369"/>
                </a:lnTo>
                <a:lnTo>
                  <a:pt x="5771515" y="0"/>
                </a:lnTo>
                <a:lnTo>
                  <a:pt x="0" y="0"/>
                </a:lnTo>
                <a:lnTo>
                  <a:pt x="0" y="6743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664933" y="3768216"/>
            <a:ext cx="5059680" cy="914400"/>
          </a:xfrm>
          <a:custGeom>
            <a:avLst/>
            <a:gdLst/>
            <a:ahLst/>
            <a:cxnLst/>
            <a:rect l="l" t="t" r="r" b="b"/>
            <a:pathLst>
              <a:path w="5059680" h="914400">
                <a:moveTo>
                  <a:pt x="0" y="914399"/>
                </a:moveTo>
                <a:lnTo>
                  <a:pt x="5059680" y="914399"/>
                </a:lnTo>
                <a:lnTo>
                  <a:pt x="5059680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724652" y="3768216"/>
            <a:ext cx="5771515" cy="914400"/>
          </a:xfrm>
          <a:custGeom>
            <a:avLst/>
            <a:gdLst/>
            <a:ahLst/>
            <a:cxnLst/>
            <a:rect l="l" t="t" r="r" b="b"/>
            <a:pathLst>
              <a:path w="5771515" h="914400">
                <a:moveTo>
                  <a:pt x="0" y="914399"/>
                </a:moveTo>
                <a:lnTo>
                  <a:pt x="5771515" y="914399"/>
                </a:lnTo>
                <a:lnTo>
                  <a:pt x="5771515" y="0"/>
                </a:lnTo>
                <a:lnTo>
                  <a:pt x="0" y="0"/>
                </a:lnTo>
                <a:lnTo>
                  <a:pt x="0" y="91439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64933" y="4682616"/>
            <a:ext cx="5059680" cy="673735"/>
          </a:xfrm>
          <a:custGeom>
            <a:avLst/>
            <a:gdLst/>
            <a:ahLst/>
            <a:cxnLst/>
            <a:rect l="l" t="t" r="r" b="b"/>
            <a:pathLst>
              <a:path w="5059680" h="673735">
                <a:moveTo>
                  <a:pt x="0" y="673734"/>
                </a:moveTo>
                <a:lnTo>
                  <a:pt x="5059680" y="673734"/>
                </a:lnTo>
                <a:lnTo>
                  <a:pt x="5059680" y="0"/>
                </a:lnTo>
                <a:lnTo>
                  <a:pt x="0" y="0"/>
                </a:lnTo>
                <a:lnTo>
                  <a:pt x="0" y="6737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724652" y="4682616"/>
            <a:ext cx="5771515" cy="673735"/>
          </a:xfrm>
          <a:custGeom>
            <a:avLst/>
            <a:gdLst/>
            <a:ahLst/>
            <a:cxnLst/>
            <a:rect l="l" t="t" r="r" b="b"/>
            <a:pathLst>
              <a:path w="5771515" h="673735">
                <a:moveTo>
                  <a:pt x="0" y="673734"/>
                </a:moveTo>
                <a:lnTo>
                  <a:pt x="5771515" y="673734"/>
                </a:lnTo>
                <a:lnTo>
                  <a:pt x="5771515" y="0"/>
                </a:lnTo>
                <a:lnTo>
                  <a:pt x="0" y="0"/>
                </a:lnTo>
                <a:lnTo>
                  <a:pt x="0" y="6737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664933" y="5356364"/>
            <a:ext cx="5059680" cy="1066800"/>
          </a:xfrm>
          <a:custGeom>
            <a:avLst/>
            <a:gdLst/>
            <a:ahLst/>
            <a:cxnLst/>
            <a:rect l="l" t="t" r="r" b="b"/>
            <a:pathLst>
              <a:path w="5059680" h="1066800">
                <a:moveTo>
                  <a:pt x="0" y="1066800"/>
                </a:moveTo>
                <a:lnTo>
                  <a:pt x="5059680" y="1066800"/>
                </a:lnTo>
                <a:lnTo>
                  <a:pt x="5059680" y="0"/>
                </a:lnTo>
                <a:lnTo>
                  <a:pt x="0" y="0"/>
                </a:lnTo>
                <a:lnTo>
                  <a:pt x="0" y="1066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724652" y="5356364"/>
            <a:ext cx="5771515" cy="1066800"/>
          </a:xfrm>
          <a:custGeom>
            <a:avLst/>
            <a:gdLst/>
            <a:ahLst/>
            <a:cxnLst/>
            <a:rect l="l" t="t" r="r" b="b"/>
            <a:pathLst>
              <a:path w="5771515" h="1066800">
                <a:moveTo>
                  <a:pt x="0" y="1066800"/>
                </a:moveTo>
                <a:lnTo>
                  <a:pt x="5771515" y="1066800"/>
                </a:lnTo>
                <a:lnTo>
                  <a:pt x="5771515" y="0"/>
                </a:lnTo>
                <a:lnTo>
                  <a:pt x="0" y="0"/>
                </a:lnTo>
                <a:lnTo>
                  <a:pt x="0" y="1066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724652" y="1971801"/>
            <a:ext cx="0" cy="4458335"/>
          </a:xfrm>
          <a:custGeom>
            <a:avLst/>
            <a:gdLst/>
            <a:ahLst/>
            <a:cxnLst/>
            <a:rect l="l" t="t" r="r" b="b"/>
            <a:pathLst>
              <a:path w="0" h="4458335">
                <a:moveTo>
                  <a:pt x="0" y="0"/>
                </a:moveTo>
                <a:lnTo>
                  <a:pt x="0" y="445771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58583" y="2541397"/>
            <a:ext cx="10844530" cy="0"/>
          </a:xfrm>
          <a:custGeom>
            <a:avLst/>
            <a:gdLst/>
            <a:ahLst/>
            <a:cxnLst/>
            <a:rect l="l" t="t" r="r" b="b"/>
            <a:pathLst>
              <a:path w="10844530" h="0">
                <a:moveTo>
                  <a:pt x="0" y="0"/>
                </a:moveTo>
                <a:lnTo>
                  <a:pt x="10843933" y="0"/>
                </a:lnTo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58583" y="3093847"/>
            <a:ext cx="10844530" cy="0"/>
          </a:xfrm>
          <a:custGeom>
            <a:avLst/>
            <a:gdLst/>
            <a:ahLst/>
            <a:cxnLst/>
            <a:rect l="l" t="t" r="r" b="b"/>
            <a:pathLst>
              <a:path w="10844530" h="0">
                <a:moveTo>
                  <a:pt x="0" y="0"/>
                </a:moveTo>
                <a:lnTo>
                  <a:pt x="1084393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58583" y="3768216"/>
            <a:ext cx="10844530" cy="0"/>
          </a:xfrm>
          <a:custGeom>
            <a:avLst/>
            <a:gdLst/>
            <a:ahLst/>
            <a:cxnLst/>
            <a:rect l="l" t="t" r="r" b="b"/>
            <a:pathLst>
              <a:path w="10844530" h="0">
                <a:moveTo>
                  <a:pt x="0" y="0"/>
                </a:moveTo>
                <a:lnTo>
                  <a:pt x="1084393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58583" y="4682616"/>
            <a:ext cx="10844530" cy="0"/>
          </a:xfrm>
          <a:custGeom>
            <a:avLst/>
            <a:gdLst/>
            <a:ahLst/>
            <a:cxnLst/>
            <a:rect l="l" t="t" r="r" b="b"/>
            <a:pathLst>
              <a:path w="10844530" h="0">
                <a:moveTo>
                  <a:pt x="0" y="0"/>
                </a:moveTo>
                <a:lnTo>
                  <a:pt x="1084393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58583" y="5356352"/>
            <a:ext cx="10844530" cy="0"/>
          </a:xfrm>
          <a:custGeom>
            <a:avLst/>
            <a:gdLst/>
            <a:ahLst/>
            <a:cxnLst/>
            <a:rect l="l" t="t" r="r" b="b"/>
            <a:pathLst>
              <a:path w="10844530" h="0">
                <a:moveTo>
                  <a:pt x="0" y="0"/>
                </a:moveTo>
                <a:lnTo>
                  <a:pt x="1084393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64933" y="1971801"/>
            <a:ext cx="0" cy="4458335"/>
          </a:xfrm>
          <a:custGeom>
            <a:avLst/>
            <a:gdLst/>
            <a:ahLst/>
            <a:cxnLst/>
            <a:rect l="l" t="t" r="r" b="b"/>
            <a:pathLst>
              <a:path w="0" h="4458335">
                <a:moveTo>
                  <a:pt x="0" y="0"/>
                </a:moveTo>
                <a:lnTo>
                  <a:pt x="0" y="445771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1496167" y="1971801"/>
            <a:ext cx="0" cy="4458335"/>
          </a:xfrm>
          <a:custGeom>
            <a:avLst/>
            <a:gdLst/>
            <a:ahLst/>
            <a:cxnLst/>
            <a:rect l="l" t="t" r="r" b="b"/>
            <a:pathLst>
              <a:path w="0" h="4458335">
                <a:moveTo>
                  <a:pt x="0" y="0"/>
                </a:moveTo>
                <a:lnTo>
                  <a:pt x="0" y="4457712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58583" y="1978151"/>
            <a:ext cx="10844530" cy="0"/>
          </a:xfrm>
          <a:custGeom>
            <a:avLst/>
            <a:gdLst/>
            <a:ahLst/>
            <a:cxnLst/>
            <a:rect l="l" t="t" r="r" b="b"/>
            <a:pathLst>
              <a:path w="10844530" h="0">
                <a:moveTo>
                  <a:pt x="0" y="0"/>
                </a:moveTo>
                <a:lnTo>
                  <a:pt x="1084393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58583" y="6423164"/>
            <a:ext cx="10844530" cy="0"/>
          </a:xfrm>
          <a:custGeom>
            <a:avLst/>
            <a:gdLst/>
            <a:ahLst/>
            <a:cxnLst/>
            <a:rect l="l" t="t" r="r" b="b"/>
            <a:pathLst>
              <a:path w="10844530" h="0">
                <a:moveTo>
                  <a:pt x="0" y="0"/>
                </a:moveTo>
                <a:lnTo>
                  <a:pt x="10843933" y="0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8136381" y="2133346"/>
            <a:ext cx="949325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ONE</a:t>
            </a:r>
            <a:r>
              <a:rPr dirty="0" sz="1600" spc="-25" b="1">
                <a:solidFill>
                  <a:srgbClr val="FFFFFF"/>
                </a:solidFill>
                <a:latin typeface="Segoe UI"/>
                <a:cs typeface="Segoe UI"/>
              </a:rPr>
              <a:t>C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OIN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261353" y="2691510"/>
            <a:ext cx="147574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b="1">
                <a:solidFill>
                  <a:srgbClr val="070707"/>
                </a:solidFill>
                <a:latin typeface="Segoe UI"/>
                <a:cs typeface="Segoe UI"/>
              </a:rPr>
              <a:t>Zentralisiert</a:t>
            </a:r>
            <a:endParaRPr sz="1600">
              <a:latin typeface="Segoe UI"/>
              <a:cs typeface="Segoe UI"/>
            </a:endParaRPr>
          </a:p>
        </p:txBody>
      </p:sp>
      <p:sp>
        <p:nvSpPr>
          <p:cNvPr id="29" name="object 29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AltCoins </a:t>
            </a:r>
            <a:r>
              <a:rPr dirty="0" spc="-10"/>
              <a:t>(BitCoin, </a:t>
            </a:r>
            <a:r>
              <a:rPr dirty="0" spc="-5"/>
              <a:t>Ethereum, Litecoin,</a:t>
            </a:r>
            <a:r>
              <a:rPr dirty="0" spc="-45"/>
              <a:t> </a:t>
            </a:r>
            <a:r>
              <a:rPr dirty="0" spc="-5"/>
              <a:t>etc..)</a:t>
            </a:r>
          </a:p>
          <a:p>
            <a:pPr marL="78105" marR="1901189">
              <a:lnSpc>
                <a:spcPts val="4830"/>
              </a:lnSpc>
              <a:spcBef>
                <a:spcPts val="210"/>
              </a:spcBef>
            </a:pPr>
            <a:r>
              <a:rPr dirty="0" spc="-5">
                <a:solidFill>
                  <a:srgbClr val="070707"/>
                </a:solidFill>
              </a:rPr>
              <a:t>Dezentralisiert  </a:t>
            </a:r>
            <a:r>
              <a:rPr dirty="0" spc="-10">
                <a:solidFill>
                  <a:srgbClr val="070707"/>
                </a:solidFill>
              </a:rPr>
              <a:t>Spekulationsgefährdet</a:t>
            </a: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350">
              <a:latin typeface="Times New Roman"/>
              <a:cs typeface="Times New Roman"/>
            </a:endParaRPr>
          </a:p>
          <a:p>
            <a:pPr marL="78105" marR="299085">
              <a:lnSpc>
                <a:spcPct val="100000"/>
              </a:lnSpc>
            </a:pPr>
            <a:r>
              <a:rPr dirty="0" spc="-5">
                <a:solidFill>
                  <a:srgbClr val="070707"/>
                </a:solidFill>
              </a:rPr>
              <a:t>Wissen über </a:t>
            </a:r>
            <a:r>
              <a:rPr dirty="0" spc="-25">
                <a:solidFill>
                  <a:srgbClr val="070707"/>
                </a:solidFill>
              </a:rPr>
              <a:t>High-Tech </a:t>
            </a:r>
            <a:r>
              <a:rPr dirty="0" spc="-10">
                <a:solidFill>
                  <a:srgbClr val="070707"/>
                </a:solidFill>
              </a:rPr>
              <a:t>Ausrüstung </a:t>
            </a:r>
            <a:r>
              <a:rPr dirty="0" spc="-5">
                <a:solidFill>
                  <a:srgbClr val="070707"/>
                </a:solidFill>
              </a:rPr>
              <a:t>ist  </a:t>
            </a:r>
            <a:r>
              <a:rPr dirty="0" spc="-10">
                <a:solidFill>
                  <a:srgbClr val="070707"/>
                </a:solidFill>
              </a:rPr>
              <a:t>notwendig; Mining </a:t>
            </a:r>
            <a:r>
              <a:rPr dirty="0" spc="-5">
                <a:solidFill>
                  <a:srgbClr val="070707"/>
                </a:solidFill>
              </a:rPr>
              <a:t>ist </a:t>
            </a:r>
            <a:r>
              <a:rPr dirty="0" spc="-10">
                <a:solidFill>
                  <a:srgbClr val="070707"/>
                </a:solidFill>
              </a:rPr>
              <a:t>weniger</a:t>
            </a:r>
            <a:r>
              <a:rPr dirty="0" spc="10">
                <a:solidFill>
                  <a:srgbClr val="070707"/>
                </a:solidFill>
              </a:rPr>
              <a:t> </a:t>
            </a:r>
            <a:r>
              <a:rPr dirty="0" spc="-5">
                <a:solidFill>
                  <a:srgbClr val="070707"/>
                </a:solidFill>
              </a:rPr>
              <a:t>effizient</a:t>
            </a:r>
          </a:p>
          <a:p>
            <a:pPr marL="78105" marR="1751330">
              <a:lnSpc>
                <a:spcPts val="5890"/>
              </a:lnSpc>
              <a:spcBef>
                <a:spcPts val="259"/>
              </a:spcBef>
            </a:pPr>
            <a:r>
              <a:rPr dirty="0" spc="-10">
                <a:solidFill>
                  <a:srgbClr val="070707"/>
                </a:solidFill>
              </a:rPr>
              <a:t>Anonyme</a:t>
            </a:r>
            <a:r>
              <a:rPr dirty="0" spc="-70">
                <a:solidFill>
                  <a:srgbClr val="070707"/>
                </a:solidFill>
              </a:rPr>
              <a:t> </a:t>
            </a:r>
            <a:r>
              <a:rPr dirty="0" spc="-15">
                <a:solidFill>
                  <a:srgbClr val="070707"/>
                </a:solidFill>
              </a:rPr>
              <a:t>Transaktionen  </a:t>
            </a:r>
            <a:r>
              <a:rPr dirty="0" spc="-5">
                <a:solidFill>
                  <a:srgbClr val="070707"/>
                </a:solidFill>
              </a:rPr>
              <a:t>Wertschwankungen</a:t>
            </a:r>
          </a:p>
          <a:p>
            <a:pPr marL="78105">
              <a:lnSpc>
                <a:spcPts val="1060"/>
              </a:lnSpc>
            </a:pPr>
            <a:r>
              <a:rPr dirty="0" spc="-15">
                <a:solidFill>
                  <a:srgbClr val="070707"/>
                </a:solidFill>
              </a:rPr>
              <a:t>Versorgungsengpass </a:t>
            </a:r>
            <a:r>
              <a:rPr dirty="0" spc="-5">
                <a:solidFill>
                  <a:srgbClr val="070707"/>
                </a:solidFill>
              </a:rPr>
              <a:t>bei </a:t>
            </a:r>
            <a:r>
              <a:rPr dirty="0" spc="-10">
                <a:solidFill>
                  <a:srgbClr val="070707"/>
                </a:solidFill>
              </a:rPr>
              <a:t>großer </a:t>
            </a:r>
            <a:r>
              <a:rPr dirty="0" spc="-5">
                <a:solidFill>
                  <a:srgbClr val="070707"/>
                </a:solidFill>
              </a:rPr>
              <a:t>Nachfrage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6261353" y="3182873"/>
            <a:ext cx="4813300" cy="2957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299720" algn="l"/>
              </a:tabLst>
            </a:pP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Langzeit -</a:t>
            </a:r>
            <a:r>
              <a:rPr dirty="0" sz="1600" spc="-85" b="1">
                <a:solidFill>
                  <a:srgbClr val="070707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Strategie</a:t>
            </a:r>
            <a:endParaRPr sz="1600">
              <a:latin typeface="Segoe UI"/>
              <a:cs typeface="Segoe UI"/>
            </a:endParaRPr>
          </a:p>
          <a:p>
            <a:pPr marL="299085" indent="-28638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Fokus </a:t>
            </a: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auf</a:t>
            </a:r>
            <a:r>
              <a:rPr dirty="0" sz="1600" spc="-45" b="1">
                <a:solidFill>
                  <a:srgbClr val="070707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Innovation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B78B2C"/>
              </a:buClr>
              <a:buFont typeface="Segoe UI Symbol"/>
              <a:buChar char="✓"/>
            </a:pPr>
            <a:endParaRPr sz="20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Mining </a:t>
            </a: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Prozess </a:t>
            </a: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ist ausgelagert in Mining</a:t>
            </a:r>
            <a:r>
              <a:rPr dirty="0" sz="1600" spc="-15" b="1">
                <a:solidFill>
                  <a:srgbClr val="070707"/>
                </a:solidFill>
                <a:latin typeface="Segoe UI"/>
                <a:cs typeface="Segoe UI"/>
              </a:rPr>
              <a:t> Pools;</a:t>
            </a:r>
            <a:endParaRPr sz="1600">
              <a:latin typeface="Segoe UI"/>
              <a:cs typeface="Segoe UI"/>
            </a:endParaRPr>
          </a:p>
          <a:p>
            <a:pPr marL="299085" indent="-28638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Einfach zu nutzen </a:t>
            </a: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und </a:t>
            </a: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zu</a:t>
            </a:r>
            <a:r>
              <a:rPr dirty="0" sz="1600" spc="-75" b="1">
                <a:solidFill>
                  <a:srgbClr val="070707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minen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B78B2C"/>
              </a:buClr>
              <a:buFont typeface="Segoe UI Symbol"/>
              <a:buChar char="✓"/>
            </a:pPr>
            <a:endParaRPr sz="13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Sicher </a:t>
            </a: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und</a:t>
            </a:r>
            <a:r>
              <a:rPr dirty="0" sz="1600" spc="-60" b="1">
                <a:solidFill>
                  <a:srgbClr val="070707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nachverfolgbar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B78B2C"/>
              </a:buClr>
              <a:buFont typeface="Segoe UI Symbol"/>
              <a:buChar char="✓"/>
            </a:pPr>
            <a:endParaRPr sz="175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Hohe</a:t>
            </a:r>
            <a:r>
              <a:rPr dirty="0" sz="1600" spc="-45" b="1">
                <a:solidFill>
                  <a:srgbClr val="070707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Liquidität</a:t>
            </a:r>
            <a:endParaRPr sz="1600">
              <a:latin typeface="Segoe UI"/>
              <a:cs typeface="Segoe UI"/>
            </a:endParaRPr>
          </a:p>
          <a:p>
            <a:pPr marL="299085" indent="-28638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Für </a:t>
            </a: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Massentransaktionen</a:t>
            </a:r>
            <a:r>
              <a:rPr dirty="0" sz="1600" spc="-20" b="1">
                <a:solidFill>
                  <a:srgbClr val="070707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070707"/>
                </a:solidFill>
                <a:latin typeface="Segoe UI"/>
                <a:cs typeface="Segoe UI"/>
              </a:rPr>
              <a:t>ausgelegt</a:t>
            </a:r>
            <a:endParaRPr sz="1600">
              <a:latin typeface="Segoe UI"/>
              <a:cs typeface="Segoe UI"/>
            </a:endParaRPr>
          </a:p>
          <a:p>
            <a:pPr marL="299085" indent="-28638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299085" algn="l"/>
                <a:tab pos="299720" algn="l"/>
              </a:tabLst>
            </a:pP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Geringe</a:t>
            </a:r>
            <a:r>
              <a:rPr dirty="0" sz="1600" spc="-90" b="1">
                <a:solidFill>
                  <a:srgbClr val="070707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070707"/>
                </a:solidFill>
                <a:latin typeface="Segoe UI"/>
                <a:cs typeface="Segoe UI"/>
              </a:rPr>
              <a:t>Wertschwankungen</a:t>
            </a:r>
            <a:endParaRPr sz="1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0"/>
            <a:ext cx="12185904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45668" y="220979"/>
            <a:ext cx="5140960" cy="5562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600" spc="-15"/>
              <a:t>ONECOIN</a:t>
            </a:r>
            <a:r>
              <a:rPr dirty="0" sz="3600" spc="-50"/>
              <a:t> </a:t>
            </a:r>
            <a:r>
              <a:rPr dirty="0" sz="3600" spc="-20"/>
              <a:t>KERNFAKTEN</a:t>
            </a:r>
            <a:endParaRPr sz="3600"/>
          </a:p>
        </p:txBody>
      </p:sp>
      <p:sp>
        <p:nvSpPr>
          <p:cNvPr id="4" name="object 4"/>
          <p:cNvSpPr/>
          <p:nvPr/>
        </p:nvSpPr>
        <p:spPr>
          <a:xfrm>
            <a:off x="541019" y="4954523"/>
            <a:ext cx="413766" cy="4229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89075" y="4934711"/>
            <a:ext cx="889253" cy="45491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1019" y="5198364"/>
            <a:ext cx="413766" cy="4229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89075" y="5178552"/>
            <a:ext cx="1401318" cy="45491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41019" y="5442203"/>
            <a:ext cx="413766" cy="42290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89075" y="5422391"/>
            <a:ext cx="858774" cy="45491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41019" y="5686044"/>
            <a:ext cx="413766" cy="42291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89075" y="5666232"/>
            <a:ext cx="1328165" cy="45491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41019" y="5929884"/>
            <a:ext cx="413766" cy="422909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89075" y="5910071"/>
            <a:ext cx="1832610" cy="45491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41019" y="6173723"/>
            <a:ext cx="413766" cy="422909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989075" y="6153911"/>
            <a:ext cx="1954530" cy="45491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41019" y="839724"/>
            <a:ext cx="413766" cy="42291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929639" y="819911"/>
            <a:ext cx="3353562" cy="45491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011167" y="819911"/>
            <a:ext cx="390906" cy="45491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130040" y="819911"/>
            <a:ext cx="666750" cy="45491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524755" y="819911"/>
            <a:ext cx="326898" cy="454913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636008" y="819911"/>
            <a:ext cx="2077974" cy="454913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41019" y="1347216"/>
            <a:ext cx="413766" cy="42291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984503" y="1327403"/>
            <a:ext cx="5112258" cy="45491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989075" y="1581911"/>
            <a:ext cx="2305050" cy="45491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41019" y="2109216"/>
            <a:ext cx="413766" cy="42291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984503" y="2089404"/>
            <a:ext cx="4370070" cy="454913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41019" y="2618232"/>
            <a:ext cx="413766" cy="42291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984503" y="2598420"/>
            <a:ext cx="4481322" cy="45491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989075" y="2851404"/>
            <a:ext cx="643889" cy="45491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1360932" y="2851404"/>
            <a:ext cx="701801" cy="45491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790700" y="2851404"/>
            <a:ext cx="361962" cy="45491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935479" y="2851404"/>
            <a:ext cx="3728466" cy="45491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41019" y="3380232"/>
            <a:ext cx="413766" cy="42290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984503" y="3360420"/>
            <a:ext cx="3041142" cy="45491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989075" y="3613403"/>
            <a:ext cx="2458974" cy="45491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176016" y="3613403"/>
            <a:ext cx="1296161" cy="45491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200144" y="3613403"/>
            <a:ext cx="326898" cy="45491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 txBox="1"/>
          <p:nvPr/>
        </p:nvSpPr>
        <p:spPr>
          <a:xfrm>
            <a:off x="645668" y="881253"/>
            <a:ext cx="5937250" cy="55911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71170" indent="-457200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411480" algn="l"/>
                <a:tab pos="412115" algn="l"/>
              </a:tabLst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Mining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ist organisiert in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Mining </a:t>
            </a:r>
            <a:r>
              <a:rPr dirty="0" sz="1600" spc="-15" b="1">
                <a:solidFill>
                  <a:srgbClr val="FFFFFF"/>
                </a:solidFill>
                <a:latin typeface="Segoe UI"/>
                <a:cs typeface="Segoe UI"/>
              </a:rPr>
              <a:t>Pools.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Schnell &amp;</a:t>
            </a:r>
            <a:r>
              <a:rPr dirty="0" sz="1600" spc="7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Effizient.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har char="✓"/>
            </a:pPr>
            <a:endParaRPr sz="1700">
              <a:latin typeface="Times New Roman"/>
              <a:cs typeface="Times New Roman"/>
            </a:endParaRPr>
          </a:p>
          <a:p>
            <a:pPr marL="471170" marR="679450" indent="-457200">
              <a:lnSpc>
                <a:spcPct val="104400"/>
              </a:lnSpc>
              <a:spcBef>
                <a:spcPts val="5"/>
              </a:spcBef>
              <a:buClr>
                <a:srgbClr val="B78B2C"/>
              </a:buClr>
              <a:buFont typeface="Segoe UI Symbol"/>
              <a:buChar char="✓"/>
              <a:tabLst>
                <a:tab pos="466725" algn="l"/>
                <a:tab pos="467359" algn="l"/>
              </a:tabLst>
            </a:pP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Das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Mining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ist ausgelagert bei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der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Firma OneCoin. 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Zugänglich für</a:t>
            </a:r>
            <a:r>
              <a:rPr dirty="0" sz="1600" spc="-4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jeden.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✓"/>
            </a:pPr>
            <a:endParaRPr sz="1800">
              <a:latin typeface="Times New Roman"/>
              <a:cs typeface="Times New Roman"/>
            </a:endParaRPr>
          </a:p>
          <a:p>
            <a:pPr marL="466725" indent="-45275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466725" algn="l"/>
                <a:tab pos="467359" algn="l"/>
              </a:tabLst>
            </a:pPr>
            <a:r>
              <a:rPr dirty="0" sz="1600" spc="-20" b="1">
                <a:solidFill>
                  <a:srgbClr val="FFFFFF"/>
                </a:solidFill>
                <a:latin typeface="Segoe UI"/>
                <a:cs typeface="Segoe UI"/>
              </a:rPr>
              <a:t>Sicher.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Coins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können nicht verloren</a:t>
            </a:r>
            <a:r>
              <a:rPr dirty="0" sz="1600" spc="1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gehen.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har char="✓"/>
            </a:pPr>
            <a:endParaRPr sz="1750">
              <a:latin typeface="Times New Roman"/>
              <a:cs typeface="Times New Roman"/>
            </a:endParaRPr>
          </a:p>
          <a:p>
            <a:pPr marL="471170" marR="1055370" indent="-457200">
              <a:lnSpc>
                <a:spcPct val="103699"/>
              </a:lnSpc>
              <a:buClr>
                <a:srgbClr val="B78B2C"/>
              </a:buClr>
              <a:buFont typeface="Segoe UI Symbol"/>
              <a:buChar char="✓"/>
              <a:tabLst>
                <a:tab pos="466725" algn="l"/>
                <a:tab pos="467359" algn="l"/>
              </a:tabLst>
            </a:pPr>
            <a:r>
              <a:rPr dirty="0" sz="1600" spc="-15" b="1">
                <a:solidFill>
                  <a:srgbClr val="FFFFFF"/>
                </a:solidFill>
                <a:latin typeface="Segoe UI"/>
                <a:cs typeface="Segoe UI"/>
              </a:rPr>
              <a:t>Weniger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Wertschwankung.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Die </a:t>
            </a:r>
            <a:r>
              <a:rPr dirty="0" sz="1600" spc="-15" b="1">
                <a:solidFill>
                  <a:srgbClr val="FFFFFF"/>
                </a:solidFill>
                <a:latin typeface="Segoe UI"/>
                <a:cs typeface="Segoe UI"/>
              </a:rPr>
              <a:t>Verwendung 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der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Coins ist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für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Massentransaktion</a:t>
            </a:r>
            <a:r>
              <a:rPr dirty="0" sz="1600" spc="-2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ausgelegt.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har char="✓"/>
            </a:pPr>
            <a:endParaRPr sz="1800">
              <a:latin typeface="Times New Roman"/>
              <a:cs typeface="Times New Roman"/>
            </a:endParaRPr>
          </a:p>
          <a:p>
            <a:pPr marL="466725" indent="-452755">
              <a:lnSpc>
                <a:spcPct val="100000"/>
              </a:lnSpc>
              <a:buClr>
                <a:srgbClr val="B78B2C"/>
              </a:buClr>
              <a:buFont typeface="Segoe UI Symbol"/>
              <a:buChar char="✓"/>
              <a:tabLst>
                <a:tab pos="466725" algn="l"/>
                <a:tab pos="467359" algn="l"/>
              </a:tabLst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Keine </a:t>
            </a: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komplizierte</a:t>
            </a:r>
            <a:r>
              <a:rPr dirty="0" sz="1600" spc="-5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Hardware</a:t>
            </a:r>
            <a:endParaRPr sz="1600">
              <a:latin typeface="Segoe UI"/>
              <a:cs typeface="Segoe UI"/>
            </a:endParaRPr>
          </a:p>
          <a:p>
            <a:pPr marL="471170">
              <a:lnSpc>
                <a:spcPct val="100000"/>
              </a:lnSpc>
              <a:spcBef>
                <a:spcPts val="70"/>
              </a:spcBef>
            </a:pP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oder </a:t>
            </a:r>
            <a:r>
              <a:rPr dirty="0" sz="1600" b="1">
                <a:solidFill>
                  <a:srgbClr val="FFFFFF"/>
                </a:solidFill>
                <a:latin typeface="Segoe UI"/>
                <a:cs typeface="Segoe UI"/>
              </a:rPr>
              <a:t>vertieftes Wissen</a:t>
            </a:r>
            <a:r>
              <a:rPr dirty="0" sz="1600" spc="-8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notwendig.</a:t>
            </a:r>
            <a:endParaRPr sz="1600">
              <a:latin typeface="Segoe UI"/>
              <a:cs typeface="Segoe UI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95"/>
              </a:spcBef>
            </a:pPr>
            <a:r>
              <a:rPr dirty="0" sz="3600" spc="-15" b="1">
                <a:solidFill>
                  <a:srgbClr val="FFFFFF"/>
                </a:solidFill>
                <a:latin typeface="Segoe UI"/>
                <a:cs typeface="Segoe UI"/>
              </a:rPr>
              <a:t>ONECOIN</a:t>
            </a:r>
            <a:r>
              <a:rPr dirty="0" sz="3600" spc="-4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3600" spc="-10" b="1">
                <a:solidFill>
                  <a:srgbClr val="FFFFFF"/>
                </a:solidFill>
                <a:latin typeface="Segoe UI"/>
                <a:cs typeface="Segoe UI"/>
              </a:rPr>
              <a:t>KERNWERTE</a:t>
            </a:r>
            <a:endParaRPr sz="3600">
              <a:latin typeface="Segoe UI"/>
              <a:cs typeface="Segoe UI"/>
            </a:endParaRPr>
          </a:p>
          <a:p>
            <a:pPr marL="471170" indent="-457200">
              <a:lnSpc>
                <a:spcPct val="100000"/>
              </a:lnSpc>
              <a:spcBef>
                <a:spcPts val="1035"/>
              </a:spcBef>
              <a:buClr>
                <a:srgbClr val="608B30"/>
              </a:buClr>
              <a:buFont typeface="Segoe UI Symbol"/>
              <a:buChar char="✓"/>
              <a:tabLst>
                <a:tab pos="471170" algn="l"/>
                <a:tab pos="471805" algn="l"/>
              </a:tabLst>
            </a:pP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Global</a:t>
            </a:r>
            <a:endParaRPr sz="1600">
              <a:latin typeface="Segoe UI"/>
              <a:cs typeface="Segoe UI"/>
            </a:endParaRPr>
          </a:p>
          <a:p>
            <a:pPr marL="471170" indent="-457200">
              <a:lnSpc>
                <a:spcPct val="100000"/>
              </a:lnSpc>
              <a:buClr>
                <a:srgbClr val="608B30"/>
              </a:buClr>
              <a:buFont typeface="Segoe UI Symbol"/>
              <a:buChar char="✓"/>
              <a:tabLst>
                <a:tab pos="471170" algn="l"/>
                <a:tab pos="471805" algn="l"/>
              </a:tabLst>
            </a:pPr>
            <a:r>
              <a:rPr dirty="0" sz="1600" spc="-20" b="1">
                <a:solidFill>
                  <a:srgbClr val="FFFFFF"/>
                </a:solidFill>
                <a:latin typeface="Segoe UI"/>
                <a:cs typeface="Segoe UI"/>
              </a:rPr>
              <a:t>Transparent</a:t>
            </a:r>
            <a:endParaRPr sz="1600">
              <a:latin typeface="Segoe UI"/>
              <a:cs typeface="Segoe UI"/>
            </a:endParaRPr>
          </a:p>
          <a:p>
            <a:pPr marL="471170" indent="-457200">
              <a:lnSpc>
                <a:spcPct val="100000"/>
              </a:lnSpc>
              <a:buClr>
                <a:srgbClr val="608B30"/>
              </a:buClr>
              <a:buFont typeface="Segoe UI Symbol"/>
              <a:buChar char="✓"/>
              <a:tabLst>
                <a:tab pos="471170" algn="l"/>
                <a:tab pos="471805" algn="l"/>
              </a:tabLst>
            </a:pP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Vision</a:t>
            </a:r>
            <a:endParaRPr sz="1600">
              <a:latin typeface="Segoe UI"/>
              <a:cs typeface="Segoe UI"/>
            </a:endParaRPr>
          </a:p>
          <a:p>
            <a:pPr marL="471170" indent="-457200">
              <a:lnSpc>
                <a:spcPct val="100000"/>
              </a:lnSpc>
              <a:buClr>
                <a:srgbClr val="608B30"/>
              </a:buClr>
              <a:buFont typeface="Segoe UI Symbol"/>
              <a:buChar char="✓"/>
              <a:tabLst>
                <a:tab pos="471170" algn="l"/>
                <a:tab pos="471805" algn="l"/>
              </a:tabLst>
            </a:pP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Grenzenlos</a:t>
            </a:r>
            <a:endParaRPr sz="1600">
              <a:latin typeface="Segoe UI"/>
              <a:cs typeface="Segoe UI"/>
            </a:endParaRPr>
          </a:p>
          <a:p>
            <a:pPr marL="471170" indent="-457200">
              <a:lnSpc>
                <a:spcPct val="100000"/>
              </a:lnSpc>
              <a:buClr>
                <a:srgbClr val="608B30"/>
              </a:buClr>
              <a:buFont typeface="Segoe UI Symbol"/>
              <a:buChar char="✓"/>
              <a:tabLst>
                <a:tab pos="471170" algn="l"/>
                <a:tab pos="471805" algn="l"/>
              </a:tabLst>
            </a:pPr>
            <a:r>
              <a:rPr dirty="0" sz="1600" spc="-5" b="1">
                <a:solidFill>
                  <a:srgbClr val="FFFFFF"/>
                </a:solidFill>
                <a:latin typeface="Segoe UI"/>
                <a:cs typeface="Segoe UI"/>
              </a:rPr>
              <a:t>Einfach &amp;</a:t>
            </a:r>
            <a:r>
              <a:rPr dirty="0" sz="1600" spc="-7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Sicher</a:t>
            </a:r>
            <a:endParaRPr sz="1600">
              <a:latin typeface="Segoe UI"/>
              <a:cs typeface="Segoe UI"/>
            </a:endParaRPr>
          </a:p>
          <a:p>
            <a:pPr marL="471170" indent="-457200">
              <a:lnSpc>
                <a:spcPct val="100000"/>
              </a:lnSpc>
              <a:buClr>
                <a:srgbClr val="608B30"/>
              </a:buClr>
              <a:buFont typeface="Segoe UI Symbol"/>
              <a:buChar char="✓"/>
              <a:tabLst>
                <a:tab pos="471170" algn="l"/>
                <a:tab pos="471805" algn="l"/>
              </a:tabLst>
            </a:pPr>
            <a:r>
              <a:rPr dirty="0" sz="1600" spc="-15" b="1">
                <a:solidFill>
                  <a:srgbClr val="FFFFFF"/>
                </a:solidFill>
                <a:latin typeface="Segoe UI"/>
                <a:cs typeface="Segoe UI"/>
              </a:rPr>
              <a:t>Starke</a:t>
            </a:r>
            <a:r>
              <a:rPr dirty="0" sz="1600" spc="-75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Segoe UI"/>
                <a:cs typeface="Segoe UI"/>
              </a:rPr>
              <a:t>Blockchain</a:t>
            </a:r>
            <a:endParaRPr sz="16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047" y="0"/>
            <a:ext cx="12185904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337561" y="2022221"/>
            <a:ext cx="3740150" cy="4959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25" b="1">
                <a:solidFill>
                  <a:srgbClr val="FFFFFF"/>
                </a:solidFill>
                <a:latin typeface="Segoe UI"/>
                <a:cs typeface="Segoe UI"/>
              </a:rPr>
              <a:t>KRYPTOWÄHRUNG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337561" y="2509901"/>
            <a:ext cx="2068830" cy="49593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FFFFFF"/>
                </a:solidFill>
                <a:latin typeface="Segoe UI"/>
                <a:cs typeface="Segoe UI"/>
              </a:rPr>
              <a:t>WE</a:t>
            </a:r>
            <a:r>
              <a:rPr dirty="0" sz="3200" spc="-229" b="1">
                <a:solidFill>
                  <a:srgbClr val="FFFFFF"/>
                </a:solidFill>
                <a:latin typeface="Segoe UI"/>
                <a:cs typeface="Segoe UI"/>
              </a:rPr>
              <a:t>L</a:t>
            </a:r>
            <a:r>
              <a:rPr dirty="0" sz="3200" spc="50" b="1">
                <a:solidFill>
                  <a:srgbClr val="FFFFFF"/>
                </a:solidFill>
                <a:latin typeface="Segoe UI"/>
                <a:cs typeface="Segoe UI"/>
              </a:rPr>
              <a:t>T</a:t>
            </a:r>
            <a:r>
              <a:rPr dirty="0" sz="3200" b="1">
                <a:solidFill>
                  <a:srgbClr val="FFFFFF"/>
                </a:solidFill>
                <a:latin typeface="Segoe UI"/>
                <a:cs typeface="Segoe UI"/>
              </a:rPr>
              <a:t>WEIT</a:t>
            </a:r>
            <a:endParaRPr sz="3200">
              <a:latin typeface="Segoe UI"/>
              <a:cs typeface="Segoe U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0979" y="537083"/>
            <a:ext cx="2926080" cy="8280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400" spc="-30" b="1">
                <a:solidFill>
                  <a:srgbClr val="FFFFFF"/>
                </a:solidFill>
                <a:latin typeface="Segoe UI"/>
                <a:cs typeface="Segoe UI"/>
              </a:rPr>
              <a:t>DAS</a:t>
            </a:r>
            <a:r>
              <a:rPr dirty="0" sz="5400" spc="-100" b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5400" b="1">
                <a:solidFill>
                  <a:srgbClr val="FFFFFF"/>
                </a:solidFill>
                <a:latin typeface="Segoe UI"/>
                <a:cs typeface="Segoe UI"/>
              </a:rPr>
              <a:t>ZIEL</a:t>
            </a:r>
            <a:endParaRPr sz="5400">
              <a:latin typeface="Segoe UI"/>
              <a:cs typeface="Segoe U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3580" y="1743709"/>
            <a:ext cx="681355" cy="1462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1510"/>
              </a:lnSpc>
            </a:pPr>
            <a:r>
              <a:rPr dirty="0" sz="9600" spc="-515">
                <a:solidFill>
                  <a:srgbClr val="B78B2C"/>
                </a:solidFill>
                <a:latin typeface="Segoe UI"/>
                <a:cs typeface="Segoe UI"/>
              </a:rPr>
              <a:t>#</a:t>
            </a:r>
            <a:endParaRPr sz="9600">
              <a:latin typeface="Segoe UI"/>
              <a:cs typeface="Segoe U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59153" y="1366773"/>
            <a:ext cx="1004569" cy="22777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7930"/>
              </a:lnSpc>
            </a:pPr>
            <a:r>
              <a:rPr dirty="0" sz="15000" spc="-925" b="1">
                <a:solidFill>
                  <a:srgbClr val="FFFFFF"/>
                </a:solidFill>
                <a:latin typeface="Segoe UI"/>
                <a:cs typeface="Segoe UI"/>
              </a:rPr>
              <a:t>1</a:t>
            </a:r>
            <a:endParaRPr sz="15000">
              <a:latin typeface="Segoe UI"/>
              <a:cs typeface="Segoe U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1672" y="3799585"/>
            <a:ext cx="5041900" cy="22834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 i="1">
                <a:solidFill>
                  <a:srgbClr val="FFFFFF"/>
                </a:solidFill>
                <a:latin typeface="Segoe UI"/>
                <a:cs typeface="Segoe UI"/>
              </a:rPr>
              <a:t>Dies </a:t>
            </a:r>
            <a:r>
              <a:rPr dirty="0" sz="3200" spc="-10" b="1" i="1">
                <a:solidFill>
                  <a:srgbClr val="FFFFFF"/>
                </a:solidFill>
                <a:latin typeface="Segoe UI"/>
                <a:cs typeface="Segoe UI"/>
              </a:rPr>
              <a:t>erreichen </a:t>
            </a:r>
            <a:r>
              <a:rPr dirty="0" sz="3200" b="1" i="1">
                <a:solidFill>
                  <a:srgbClr val="FFFFFF"/>
                </a:solidFill>
                <a:latin typeface="Segoe UI"/>
                <a:cs typeface="Segoe UI"/>
              </a:rPr>
              <a:t>wir</a:t>
            </a:r>
            <a:r>
              <a:rPr dirty="0" sz="3200" spc="-95" b="1" i="1">
                <a:solidFill>
                  <a:srgbClr val="FFFFFF"/>
                </a:solidFill>
                <a:latin typeface="Segoe UI"/>
                <a:cs typeface="Segoe UI"/>
              </a:rPr>
              <a:t> </a:t>
            </a:r>
            <a:r>
              <a:rPr dirty="0" sz="3200" spc="-10" b="1" i="1">
                <a:solidFill>
                  <a:srgbClr val="FFFFFF"/>
                </a:solidFill>
                <a:latin typeface="Segoe UI"/>
                <a:cs typeface="Segoe UI"/>
              </a:rPr>
              <a:t>durch:</a:t>
            </a:r>
            <a:endParaRPr sz="3200">
              <a:latin typeface="Segoe UI"/>
              <a:cs typeface="Segoe UI"/>
            </a:endParaRPr>
          </a:p>
          <a:p>
            <a:pPr marL="1029335" indent="-431165">
              <a:lnSpc>
                <a:spcPct val="100000"/>
              </a:lnSpc>
              <a:spcBef>
                <a:spcPts val="2545"/>
              </a:spcBef>
              <a:buClr>
                <a:srgbClr val="FFD966"/>
              </a:buClr>
              <a:buFont typeface="Segoe UI Symbol"/>
              <a:buChar char="✓"/>
              <a:tabLst>
                <a:tab pos="1029969" algn="l"/>
              </a:tabLst>
            </a:pPr>
            <a:r>
              <a:rPr dirty="0" sz="3200" spc="-10" b="1">
                <a:solidFill>
                  <a:srgbClr val="B78B2C"/>
                </a:solidFill>
                <a:latin typeface="Segoe UI"/>
                <a:cs typeface="Segoe UI"/>
              </a:rPr>
              <a:t>Nutzbarkeit</a:t>
            </a:r>
            <a:endParaRPr sz="3200">
              <a:latin typeface="Segoe UI"/>
              <a:cs typeface="Segoe UI"/>
            </a:endParaRPr>
          </a:p>
          <a:p>
            <a:pPr marL="1029335" indent="-431165">
              <a:lnSpc>
                <a:spcPct val="100000"/>
              </a:lnSpc>
              <a:buClr>
                <a:srgbClr val="FFD966"/>
              </a:buClr>
              <a:buFont typeface="Segoe UI Symbol"/>
              <a:buChar char="✓"/>
              <a:tabLst>
                <a:tab pos="1029969" algn="l"/>
              </a:tabLst>
            </a:pPr>
            <a:r>
              <a:rPr dirty="0" sz="3200" spc="-10" b="1">
                <a:solidFill>
                  <a:srgbClr val="B78B2C"/>
                </a:solidFill>
                <a:latin typeface="Segoe UI"/>
                <a:cs typeface="Segoe UI"/>
              </a:rPr>
              <a:t>Expansion</a:t>
            </a:r>
            <a:endParaRPr sz="3200">
              <a:latin typeface="Segoe UI"/>
              <a:cs typeface="Segoe UI"/>
            </a:endParaRPr>
          </a:p>
          <a:p>
            <a:pPr marL="1029335" indent="-431165">
              <a:lnSpc>
                <a:spcPct val="100000"/>
              </a:lnSpc>
              <a:buClr>
                <a:srgbClr val="FFD966"/>
              </a:buClr>
              <a:buFont typeface="Segoe UI Symbol"/>
              <a:buChar char="✓"/>
              <a:tabLst>
                <a:tab pos="1029969" algn="l"/>
              </a:tabLst>
            </a:pPr>
            <a:r>
              <a:rPr dirty="0" sz="3200" spc="-5" b="1">
                <a:solidFill>
                  <a:srgbClr val="B78B2C"/>
                </a:solidFill>
                <a:latin typeface="Segoe UI"/>
                <a:cs typeface="Segoe UI"/>
              </a:rPr>
              <a:t>Marktkapitalisierung</a:t>
            </a:r>
            <a:endParaRPr sz="3200">
              <a:latin typeface="Segoe UI"/>
              <a:cs typeface="Segoe UI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28600" y="5702808"/>
            <a:ext cx="11734800" cy="935990"/>
          </a:xfrm>
          <a:prstGeom prst="rect">
            <a:avLst/>
          </a:prstGeom>
          <a:solidFill>
            <a:srgbClr val="1E0D0C"/>
          </a:solidFill>
          <a:ln w="12192">
            <a:solidFill>
              <a:srgbClr val="FFC000"/>
            </a:solidFill>
          </a:ln>
        </p:spPr>
        <p:txBody>
          <a:bodyPr wrap="square" lIns="0" tIns="120014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44"/>
              </a:spcBef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Diese Ziele wurden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im Juni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2016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von </a:t>
            </a:r>
            <a:r>
              <a:rPr dirty="0" sz="2200" spc="-105">
                <a:solidFill>
                  <a:srgbClr val="FFFFFF"/>
                </a:solidFill>
                <a:latin typeface="Trebuchet MS"/>
                <a:cs typeface="Trebuchet MS"/>
              </a:rPr>
              <a:t>Dr. </a:t>
            </a:r>
            <a:r>
              <a:rPr dirty="0" sz="2200" spc="-20">
                <a:solidFill>
                  <a:srgbClr val="FFFFFF"/>
                </a:solidFill>
                <a:latin typeface="Trebuchet MS"/>
                <a:cs typeface="Trebuchet MS"/>
              </a:rPr>
              <a:t>Ruja</a:t>
            </a:r>
            <a:r>
              <a:rPr dirty="0" sz="2200" spc="195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Ignatova</a:t>
            </a:r>
            <a:endParaRPr sz="2200">
              <a:latin typeface="Trebuchet MS"/>
              <a:cs typeface="Trebuchet MS"/>
            </a:endParaRPr>
          </a:p>
          <a:p>
            <a:pPr algn="ctr" marL="83820">
              <a:lnSpc>
                <a:spcPct val="100000"/>
              </a:lnSpc>
            </a:pP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auf dem Coin </a:t>
            </a:r>
            <a:r>
              <a:rPr dirty="0" sz="2200" spc="-20">
                <a:solidFill>
                  <a:srgbClr val="FFFFFF"/>
                </a:solidFill>
                <a:latin typeface="Trebuchet MS"/>
                <a:cs typeface="Trebuchet MS"/>
              </a:rPr>
              <a:t>Rush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Event in der </a:t>
            </a:r>
            <a:r>
              <a:rPr dirty="0" sz="2200" spc="-20">
                <a:solidFill>
                  <a:srgbClr val="FFFFFF"/>
                </a:solidFill>
                <a:latin typeface="Trebuchet MS"/>
                <a:cs typeface="Trebuchet MS"/>
              </a:rPr>
              <a:t>Wembley </a:t>
            </a:r>
            <a:r>
              <a:rPr dirty="0" sz="2200" spc="-5">
                <a:solidFill>
                  <a:srgbClr val="FFFFFF"/>
                </a:solidFill>
                <a:latin typeface="Trebuchet MS"/>
                <a:cs typeface="Trebuchet MS"/>
              </a:rPr>
              <a:t>Arena in </a:t>
            </a:r>
            <a:r>
              <a:rPr dirty="0" sz="2200" spc="-10">
                <a:solidFill>
                  <a:srgbClr val="FFFFFF"/>
                </a:solidFill>
                <a:latin typeface="Trebuchet MS"/>
                <a:cs typeface="Trebuchet MS"/>
              </a:rPr>
              <a:t>London</a:t>
            </a:r>
            <a:r>
              <a:rPr dirty="0" sz="2200" spc="-30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2200">
                <a:solidFill>
                  <a:srgbClr val="FFFFFF"/>
                </a:solidFill>
                <a:latin typeface="Trebuchet MS"/>
                <a:cs typeface="Trebuchet MS"/>
              </a:rPr>
              <a:t>gesetzt.</a:t>
            </a:r>
            <a:endParaRPr sz="22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30604" y="1385696"/>
            <a:ext cx="1971039" cy="2698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48895">
              <a:lnSpc>
                <a:spcPts val="13165"/>
              </a:lnSpc>
            </a:pPr>
            <a:r>
              <a:rPr dirty="0" sz="11500" spc="-5" b="1">
                <a:solidFill>
                  <a:srgbClr val="FFFFFF"/>
                </a:solidFill>
                <a:latin typeface="Trebuchet MS"/>
                <a:cs typeface="Trebuchet MS"/>
              </a:rPr>
              <a:t>10</a:t>
            </a:r>
            <a:endParaRPr sz="11500">
              <a:latin typeface="Trebuchet MS"/>
              <a:cs typeface="Trebuchet MS"/>
            </a:endParaRPr>
          </a:p>
          <a:p>
            <a:pPr algn="ctr">
              <a:lnSpc>
                <a:spcPts val="3685"/>
              </a:lnSpc>
            </a:pPr>
            <a:r>
              <a:rPr dirty="0" sz="3600" spc="-5" b="1">
                <a:solidFill>
                  <a:srgbClr val="FFC000"/>
                </a:solidFill>
                <a:latin typeface="Trebuchet MS"/>
                <a:cs typeface="Trebuchet MS"/>
              </a:rPr>
              <a:t>Millionen</a:t>
            </a:r>
            <a:endParaRPr sz="3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dirty="0" sz="3600" spc="-5" b="1">
                <a:solidFill>
                  <a:srgbClr val="FFC000"/>
                </a:solidFill>
                <a:latin typeface="Trebuchet MS"/>
                <a:cs typeface="Trebuchet MS"/>
              </a:rPr>
              <a:t>Nutzer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227701" y="1385696"/>
            <a:ext cx="1709420" cy="2698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635">
              <a:lnSpc>
                <a:spcPts val="13165"/>
              </a:lnSpc>
            </a:pPr>
            <a:r>
              <a:rPr dirty="0" sz="11500" b="1">
                <a:solidFill>
                  <a:srgbClr val="FFFFFF"/>
                </a:solidFill>
                <a:latin typeface="Trebuchet MS"/>
                <a:cs typeface="Trebuchet MS"/>
              </a:rPr>
              <a:t>1</a:t>
            </a:r>
            <a:endParaRPr sz="11500">
              <a:latin typeface="Trebuchet MS"/>
              <a:cs typeface="Trebuchet MS"/>
            </a:endParaRPr>
          </a:p>
          <a:p>
            <a:pPr algn="ctr">
              <a:lnSpc>
                <a:spcPts val="3685"/>
              </a:lnSpc>
            </a:pPr>
            <a:r>
              <a:rPr dirty="0" sz="3600" spc="-5" b="1">
                <a:solidFill>
                  <a:srgbClr val="FFC000"/>
                </a:solidFill>
                <a:latin typeface="Trebuchet MS"/>
                <a:cs typeface="Trebuchet MS"/>
              </a:rPr>
              <a:t>Million</a:t>
            </a:r>
            <a:endParaRPr sz="3600">
              <a:latin typeface="Trebuchet MS"/>
              <a:cs typeface="Trebuchet MS"/>
            </a:endParaRPr>
          </a:p>
          <a:p>
            <a:pPr algn="ctr">
              <a:lnSpc>
                <a:spcPct val="100000"/>
              </a:lnSpc>
            </a:pPr>
            <a:r>
              <a:rPr dirty="0" sz="3600" b="1">
                <a:solidFill>
                  <a:srgbClr val="FFC000"/>
                </a:solidFill>
                <a:latin typeface="Trebuchet MS"/>
                <a:cs typeface="Trebuchet MS"/>
              </a:rPr>
              <a:t>Händ</a:t>
            </a:r>
            <a:r>
              <a:rPr dirty="0" sz="3600" spc="-15" b="1">
                <a:solidFill>
                  <a:srgbClr val="FFC000"/>
                </a:solidFill>
                <a:latin typeface="Trebuchet MS"/>
                <a:cs typeface="Trebuchet MS"/>
              </a:rPr>
              <a:t>l</a:t>
            </a:r>
            <a:r>
              <a:rPr dirty="0" sz="3600" b="1">
                <a:solidFill>
                  <a:srgbClr val="FFC000"/>
                </a:solidFill>
                <a:latin typeface="Trebuchet MS"/>
                <a:cs typeface="Trebuchet MS"/>
              </a:rPr>
              <a:t>er</a:t>
            </a:r>
            <a:endParaRPr sz="3600">
              <a:latin typeface="Trebuchet MS"/>
              <a:cs typeface="Trebuchet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93251" y="1563751"/>
            <a:ext cx="1772920" cy="2271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13644"/>
              </a:lnSpc>
            </a:pPr>
            <a:r>
              <a:rPr dirty="0" sz="6000" spc="-5" b="1">
                <a:solidFill>
                  <a:srgbClr val="FFFFFF"/>
                </a:solidFill>
                <a:latin typeface="Trebuchet MS"/>
                <a:cs typeface="Trebuchet MS"/>
              </a:rPr>
              <a:t>In</a:t>
            </a:r>
            <a:r>
              <a:rPr dirty="0" sz="6000" spc="-9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11500" spc="-5" b="1">
                <a:solidFill>
                  <a:srgbClr val="FFFFFF"/>
                </a:solidFill>
                <a:latin typeface="Trebuchet MS"/>
                <a:cs typeface="Trebuchet MS"/>
              </a:rPr>
              <a:t>2</a:t>
            </a:r>
            <a:endParaRPr sz="11500">
              <a:latin typeface="Trebuchet MS"/>
              <a:cs typeface="Trebuchet MS"/>
            </a:endParaRPr>
          </a:p>
          <a:p>
            <a:pPr algn="ctr" marL="113030">
              <a:lnSpc>
                <a:spcPts val="4165"/>
              </a:lnSpc>
            </a:pPr>
            <a:r>
              <a:rPr dirty="0" sz="3600" b="1">
                <a:solidFill>
                  <a:srgbClr val="FFC000"/>
                </a:solidFill>
                <a:latin typeface="Trebuchet MS"/>
                <a:cs typeface="Trebuchet MS"/>
              </a:rPr>
              <a:t>Jahren</a:t>
            </a:r>
            <a:endParaRPr sz="36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2828544"/>
            <a:ext cx="12192000" cy="1887220"/>
          </a:xfrm>
          <a:custGeom>
            <a:avLst/>
            <a:gdLst/>
            <a:ahLst/>
            <a:cxnLst/>
            <a:rect l="l" t="t" r="r" b="b"/>
            <a:pathLst>
              <a:path w="12192000" h="1887220">
                <a:moveTo>
                  <a:pt x="0" y="1886711"/>
                </a:moveTo>
                <a:lnTo>
                  <a:pt x="12192000" y="1886711"/>
                </a:lnTo>
                <a:lnTo>
                  <a:pt x="12192000" y="0"/>
                </a:lnTo>
                <a:lnTo>
                  <a:pt x="0" y="0"/>
                </a:lnTo>
                <a:lnTo>
                  <a:pt x="0" y="1886711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544572" y="2940685"/>
            <a:ext cx="7103109" cy="1465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600" spc="5" b="1">
                <a:solidFill>
                  <a:srgbClr val="FFFFFF"/>
                </a:solidFill>
                <a:latin typeface="Trebuchet MS"/>
                <a:cs typeface="Trebuchet MS"/>
              </a:rPr>
              <a:t>DANKE</a:t>
            </a:r>
            <a:r>
              <a:rPr dirty="0" sz="9600" spc="-135" b="1">
                <a:solidFill>
                  <a:srgbClr val="FFFFFF"/>
                </a:solidFill>
                <a:latin typeface="Trebuchet MS"/>
                <a:cs typeface="Trebuchet MS"/>
              </a:rPr>
              <a:t> </a:t>
            </a:r>
            <a:r>
              <a:rPr dirty="0" sz="9600" spc="-5" b="1">
                <a:solidFill>
                  <a:srgbClr val="FFFFFF"/>
                </a:solidFill>
                <a:latin typeface="Trebuchet MS"/>
                <a:cs typeface="Trebuchet MS"/>
              </a:rPr>
              <a:t>SEHR</a:t>
            </a:r>
            <a:endParaRPr sz="9600">
              <a:latin typeface="Trebuchet MS"/>
              <a:cs typeface="Trebuchet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4080" y="4845710"/>
            <a:ext cx="7370445" cy="101409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600" spc="160" b="1">
                <a:solidFill>
                  <a:srgbClr val="FFFFFF"/>
                </a:solidFill>
                <a:latin typeface="Cambria"/>
                <a:cs typeface="Cambria"/>
              </a:rPr>
              <a:t>#togetherformore</a:t>
            </a:r>
            <a:endParaRPr sz="66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2970" y="1837054"/>
            <a:ext cx="1581150" cy="3759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2400" spc="-10">
                <a:solidFill>
                  <a:srgbClr val="000000"/>
                </a:solidFill>
                <a:latin typeface="Arial"/>
                <a:cs typeface="Arial"/>
              </a:rPr>
              <a:t>L</a:t>
            </a:r>
            <a:r>
              <a:rPr dirty="0" sz="2400">
                <a:solidFill>
                  <a:srgbClr val="000000"/>
                </a:solidFill>
                <a:latin typeface="Arial"/>
                <a:cs typeface="Arial"/>
              </a:rPr>
              <a:t>LE</a:t>
            </a:r>
            <a:r>
              <a:rPr dirty="0" sz="2400" spc="-15">
                <a:solidFill>
                  <a:srgbClr val="000000"/>
                </a:solidFill>
                <a:latin typeface="Arial"/>
                <a:cs typeface="Arial"/>
              </a:rPr>
              <a:t>N</a:t>
            </a:r>
            <a:r>
              <a:rPr dirty="0" sz="2400">
                <a:solidFill>
                  <a:srgbClr val="000000"/>
                </a:solidFill>
                <a:latin typeface="Arial"/>
                <a:cs typeface="Arial"/>
              </a:rPr>
              <a:t>: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02970" y="2570098"/>
            <a:ext cx="10395585" cy="14128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000000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1800" spc="-5" u="heavy">
                <a:solidFill>
                  <a:srgbClr val="EF522B"/>
                </a:solidFill>
                <a:latin typeface="Arial"/>
                <a:cs typeface="Arial"/>
                <a:hlinkClick r:id="rId2"/>
              </a:rPr>
              <a:t>http://www.mckinsey.com/industries/financial-services/our-insights/counting-the-worlds-unbanked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Font typeface="Arial"/>
              <a:buChar char="•"/>
            </a:pPr>
            <a:endParaRPr sz="20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5"/>
              </a:spcBef>
              <a:buClr>
                <a:srgbClr val="000000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1800" spc="-5" u="heavy">
                <a:solidFill>
                  <a:srgbClr val="EF522B"/>
                </a:solidFill>
                <a:latin typeface="Arial"/>
                <a:cs typeface="Arial"/>
              </a:rPr>
              <a:t>https://deviceatlas.com/blog/16-mobile-market-statistics-you-should-know-2016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"/>
              <a:buChar char="•"/>
            </a:pPr>
            <a:endParaRPr sz="185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buClr>
                <a:srgbClr val="000000"/>
              </a:buClr>
              <a:buChar char="•"/>
              <a:tabLst>
                <a:tab pos="354965" algn="l"/>
                <a:tab pos="355600" algn="l"/>
              </a:tabLst>
            </a:pPr>
            <a:r>
              <a:rPr dirty="0" sz="1800" spc="-5" u="heavy">
                <a:solidFill>
                  <a:srgbClr val="EF522B"/>
                </a:solidFill>
                <a:latin typeface="Arial"/>
                <a:cs typeface="Arial"/>
                <a:hlinkClick r:id="rId3"/>
              </a:rPr>
              <a:t>https://www.theguardian.com/technology/2015/dec/09/bitcoin-forgotten-currency-norway-oslo-home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02970" y="5620003"/>
            <a:ext cx="4552950" cy="2546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Diese Präsentation </a:t>
            </a:r>
            <a:r>
              <a:rPr dirty="0" sz="1600">
                <a:latin typeface="Arial"/>
                <a:cs typeface="Arial"/>
              </a:rPr>
              <a:t>ist </a:t>
            </a:r>
            <a:r>
              <a:rPr dirty="0" sz="1600" spc="-5">
                <a:latin typeface="Arial"/>
                <a:cs typeface="Arial"/>
              </a:rPr>
              <a:t>ein </a:t>
            </a:r>
            <a:r>
              <a:rPr dirty="0" sz="1600" spc="-10">
                <a:latin typeface="Arial"/>
                <a:cs typeface="Arial"/>
              </a:rPr>
              <a:t>Update </a:t>
            </a:r>
            <a:r>
              <a:rPr dirty="0" sz="1600" spc="-5">
                <a:latin typeface="Arial"/>
                <a:cs typeface="Arial"/>
              </a:rPr>
              <a:t>vom</a:t>
            </a:r>
            <a:r>
              <a:rPr dirty="0" sz="1600" spc="6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17.03.2017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0" y="6115811"/>
            <a:ext cx="12192000" cy="742315"/>
          </a:xfrm>
          <a:custGeom>
            <a:avLst/>
            <a:gdLst/>
            <a:ahLst/>
            <a:cxnLst/>
            <a:rect l="l" t="t" r="r" b="b"/>
            <a:pathLst>
              <a:path w="12192000" h="742315">
                <a:moveTo>
                  <a:pt x="0" y="742187"/>
                </a:moveTo>
                <a:lnTo>
                  <a:pt x="12192000" y="742187"/>
                </a:lnTo>
                <a:lnTo>
                  <a:pt x="12192000" y="0"/>
                </a:lnTo>
                <a:lnTo>
                  <a:pt x="0" y="0"/>
                </a:lnTo>
                <a:lnTo>
                  <a:pt x="0" y="742187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Pedro Tribizon</dc:creator>
  <dc:title>PowerPoint Presentation</dc:title>
  <dcterms:created xsi:type="dcterms:W3CDTF">2017-03-28T17:27:30Z</dcterms:created>
  <dcterms:modified xsi:type="dcterms:W3CDTF">2017-03-28T17:27:30Z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2017-03-21T00:00:00Z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2017-03-28T00:00:00Z</vt:filetime>
  </property>
</Properties>
</file>