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4v" ContentType="video/unknown"/>
  <Default Extension="mp3" ContentType="audio/mpeg"/>
  <Default Extension="emf" ContentType="image/x-emf"/>
  <Default Extension="rels" ContentType="application/vnd.openxmlformats-package.relationships+xml"/>
  <Default Extension="wdp" ContentType="image/vnd.ms-photo"/>
  <Default Extension="mov" ContentType="video/quicktime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7"/>
  </p:notesMasterIdLst>
  <p:sldIdLst>
    <p:sldId id="414" r:id="rId2"/>
    <p:sldId id="278" r:id="rId3"/>
    <p:sldId id="381" r:id="rId4"/>
    <p:sldId id="403" r:id="rId5"/>
    <p:sldId id="420" r:id="rId6"/>
    <p:sldId id="259" r:id="rId7"/>
    <p:sldId id="276" r:id="rId8"/>
    <p:sldId id="383" r:id="rId9"/>
    <p:sldId id="384" r:id="rId10"/>
    <p:sldId id="385" r:id="rId11"/>
    <p:sldId id="386" r:id="rId12"/>
    <p:sldId id="376" r:id="rId13"/>
    <p:sldId id="350" r:id="rId14"/>
    <p:sldId id="408" r:id="rId15"/>
    <p:sldId id="382" r:id="rId16"/>
    <p:sldId id="389" r:id="rId17"/>
    <p:sldId id="388" r:id="rId18"/>
    <p:sldId id="390" r:id="rId19"/>
    <p:sldId id="391" r:id="rId20"/>
    <p:sldId id="397" r:id="rId21"/>
    <p:sldId id="380" r:id="rId22"/>
    <p:sldId id="418" r:id="rId23"/>
    <p:sldId id="398" r:id="rId24"/>
    <p:sldId id="314" r:id="rId25"/>
    <p:sldId id="271" r:id="rId26"/>
    <p:sldId id="344" r:id="rId27"/>
    <p:sldId id="375" r:id="rId28"/>
    <p:sldId id="328" r:id="rId29"/>
    <p:sldId id="392" r:id="rId30"/>
    <p:sldId id="338" r:id="rId31"/>
    <p:sldId id="421" r:id="rId32"/>
    <p:sldId id="400" r:id="rId33"/>
    <p:sldId id="415" r:id="rId34"/>
    <p:sldId id="333" r:id="rId35"/>
    <p:sldId id="374" r:id="rId36"/>
    <p:sldId id="406" r:id="rId37"/>
    <p:sldId id="345" r:id="rId38"/>
    <p:sldId id="346" r:id="rId39"/>
    <p:sldId id="347" r:id="rId40"/>
    <p:sldId id="337" r:id="rId41"/>
    <p:sldId id="401" r:id="rId42"/>
    <p:sldId id="411" r:id="rId43"/>
    <p:sldId id="402" r:id="rId44"/>
    <p:sldId id="410" r:id="rId45"/>
    <p:sldId id="404" r:id="rId4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DEDDDC"/>
    <a:srgbClr val="D2CCC5"/>
    <a:srgbClr val="BABABA"/>
    <a:srgbClr val="37333B"/>
    <a:srgbClr val="0A0A0A"/>
    <a:srgbClr val="CBA854"/>
    <a:srgbClr val="699BBE"/>
    <a:srgbClr val="535659"/>
    <a:srgbClr val="FF9F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69" autoAdjust="0"/>
    <p:restoredTop sz="94601"/>
  </p:normalViewPr>
  <p:slideViewPr>
    <p:cSldViewPr snapToGrid="0" snapToObjects="1">
      <p:cViewPr varScale="1">
        <p:scale>
          <a:sx n="209" d="100"/>
          <a:sy n="209" d="100"/>
        </p:scale>
        <p:origin x="216" y="3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06-27T14:31:57.912"/>
    </inkml:context>
    <inkml:brush xml:id="br0">
      <inkml:brushProperty name="width" value="0.26667" units="cm"/>
      <inkml:brushProperty name="height" value="0.53333" units="cm"/>
      <inkml:brushProperty name="color" value="#D8D8D8"/>
      <inkml:brushProperty name="tip" value="rectangle"/>
      <inkml:brushProperty name="rasterOp" value="maskPen"/>
    </inkml:brush>
  </inkml:definitions>
  <inkml:trace contextRef="#ctx0" brushRef="#br0">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06-27T14:33:02.823"/>
    </inkml:context>
    <inkml:brush xml:id="br0">
      <inkml:brushProperty name="width" value="0.21167" units="cm"/>
      <inkml:brushProperty name="height" value="0.21167" units="cm"/>
      <inkml:brushProperty name="color" value="#D8D8D8"/>
    </inkml:brush>
  </inkml:definitions>
  <inkml:traceGroup>
    <inkml:annotationXML>
      <emma:emma xmlns:emma="http://www.w3.org/2003/04/emma" version="1.0">
        <emma:interpretation id="{186A7BBD-F689-4BAE-8D8F-1F3900B88C10}" emma:medium="tactile" emma:mode="ink">
          <msink:context xmlns:msink="http://schemas.microsoft.com/ink/2010/main" type="writingRegion" rotatedBoundingBox="19185,14492 21067,14575 21045,15077 19163,14994"/>
        </emma:interpretation>
      </emma:emma>
    </inkml:annotationXML>
    <inkml:traceGroup>
      <inkml:annotationXML>
        <emma:emma xmlns:emma="http://www.w3.org/2003/04/emma" version="1.0">
          <emma:interpretation id="{D22864F6-DDC1-40FD-A356-3BB40B0E078B}" emma:medium="tactile" emma:mode="ink">
            <msink:context xmlns:msink="http://schemas.microsoft.com/ink/2010/main" type="paragraph" rotatedBoundingBox="19185,14492 21067,14575 21045,15077 19163,149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5897CC-FC97-46AC-AC6B-2714E80299A6}" emma:medium="tactile" emma:mode="ink">
              <msink:context xmlns:msink="http://schemas.microsoft.com/ink/2010/main" type="line" rotatedBoundingBox="19185,14492 21067,14575 21045,15077 19163,14994"/>
            </emma:interpretation>
          </emma:emma>
        </inkml:annotationXML>
        <inkml:traceGroup>
          <inkml:annotationXML>
            <emma:emma xmlns:emma="http://www.w3.org/2003/04/emma" version="1.0">
              <emma:interpretation id="{808E89E8-5133-4569-AF90-28D076001758}" emma:medium="tactile" emma:mode="ink">
                <msink:context xmlns:msink="http://schemas.microsoft.com/ink/2010/main" type="inkWord" rotatedBoundingBox="19185,14492 21067,14575 21045,15077 19163,14994"/>
              </emma:interpretation>
              <emma:one-of disjunction-type="recognition" id="oneOf0">
                <emma:interpretation id="interp0" emma:lang="de-DE" emma:confidence="0">
                  <emma:literal>*</emma:literal>
                </emma:interpretation>
                <emma:interpretation id="interp1" emma:lang="de-DE" emma:confidence="0">
                  <emma:literal>F</emma:literal>
                </emma:interpretation>
                <emma:interpretation id="interp2" emma:lang="de-DE" emma:confidence="0">
                  <emma:literal>#</emma:literal>
                </emma:interpretation>
                <emma:interpretation id="interp3" emma:lang="de-DE" emma:confidence="0">
                  <emma:literal>p</emma:literal>
                </emma:interpretation>
                <emma:interpretation id="interp4" emma:lang="de-DE" emma:confidence="0">
                  <emma:literal>-</emma:literal>
                </emma:interpretation>
              </emma:one-of>
            </emma:emma>
          </inkml:annotationXML>
          <inkml:trace contextRef="#ctx0" brushRef="#br0">1060 281,'19'0,"29"0,25-9,8-2,2-1,-3 3,-4 2,3 3,0 2,5 1,-2 1,-3 1,-7-1,-24 9,-42 23,-62 15,-59 8,-73 5,-21 1,1-9,50-14,57-15,60-8,44-8,33-5,21-4,20-2,27-8,26-21,19-7,6-2,-12 1,-33 3,-23 5,-19 8,-9 11,-4 5,-4 6,13 2,4 2,10 0,1 1,-3-1,8 1,-2-2,-15 10,-29 2,-19 11,-25-3,-11 8,-2 10,2 3,5 17,2 7,-5-25,-2-31,-7-17,1-14,4-15,-5-19,-9-18,4-8,2 2,10 5,16 24,18 21,7 26,-2 22,-3 28,-5 12,-6 11,-4-1,-13-9,-13-19,-14-2,-23-10,-18 0,-18-4,-1-8,3-4,9-6,9-3,-13-3,-22 0,-11-2,-17 1,-15-1,-8 2,9-1,22 1,24 0,10 0,9 0,11 0,9 0,5-9,3-13,-9-2,-1-7,10-7,16-8,23-4,26 6,23 1,15 8,2 1,1 5,4-2,2 7,-16 3,-35 10,-29 3,-19 4,-22 4,-10 0,11-7,4-5,2-7,5-3,19 5,26 4,27 4,19 5,13 1,10 3,5 0,0 1,11-1,2 2,0-2,-4 0,-7 1,-11 8,-17 42,-12 17,-12 12,-9-1,-4-5,-32-13,-30-18,-16-16,-15-14,0-7,35-25,47-19,46-1,27-5,23 7,16 6,-8 3,-9 4,-11 6,-6-2,-5 1,6 4,3-4,8-10,12-6,0 0,4-3,-4 6,-7 8,-8 8,-6 5,-8 7,-1 4,-2 0,-2 1,1 1,-3-1,4 1,-10 8,-15 13,-11 28,-11 19,-5 3,-18-7,-13-20,-5-33,-7-27,-6-14,-7-11,-6 2,-11 8,-18 6,-2 10,-7 5,2 6,7 2,6 1,10 0,-7 1,1-1,3-1,2 2,6-2,10-9,5-3,3 1,-3 1,7-8,10-7,11 8,18 17,10 16,6 16,-3 13,-2 8,-2 2,-3 3,-2 2,-1-3,9-8,13-14,33-12,26-10,10-8,-2-4,-5-2,2-2,8 0,-4 2,-7-1,-6 1,-8 1,-8-2,0 2,-3 0,-2 0,1 2,-12-2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09-26T05:34:14.318"/>
    </inkml:context>
    <inkml:brush xml:id="br0">
      <inkml:brushProperty name="width" value="0.21167" units="cm"/>
      <inkml:brushProperty name="height" value="0.21167" units="cm"/>
      <inkml:brushProperty name="color" value="#D8D8D8"/>
    </inkml:brush>
  </inkml:definitions>
  <inkml:trace contextRef="#ctx0" brushRef="#br0">1060 281,'19'0,"29"0,25-9,8-2,2-1,-3 3,-4 2,3 3,0 2,5 1,-2 1,-3 1,-7-1,-24 9,-42 23,-62 15,-59 8,-73 5,-21 1,1-9,50-14,57-15,60-8,44-8,33-5,21-4,20-2,27-8,26-21,19-7,6-2,-12 1,-33 3,-23 5,-19 8,-9 11,-4 5,-4 6,13 2,4 2,10 0,1 1,-3-1,8 1,-2-2,-15 10,-29 2,-19 11,-25-3,-11 8,-2 10,2 3,5 17,2 7,-5-25,-2-31,-7-17,1-14,4-15,-5-19,-9-18,4-8,2 2,10 5,16 24,18 21,7 26,-2 22,-3 28,-5 12,-6 11,-4-1,-13-9,-13-19,-14-2,-23-10,-18 0,-18-4,-1-8,3-4,9-6,9-3,-13-3,-22 0,-11-2,-17 1,-15-1,-8 2,9-1,22 1,24 0,10 0,9 0,11 0,9 0,5-9,3-13,-9-2,-1-7,10-7,16-8,23-4,26 6,23 1,15 8,2 1,1 5,4-2,2 7,-16 3,-35 10,-29 3,-19 4,-22 4,-10 0,11-7,4-5,2-7,5-3,19 5,26 4,27 4,19 5,13 1,10 3,5 0,0 1,11-1,2 2,0-2,-4 0,-7 1,-11 8,-17 42,-12 17,-12 12,-9-1,-4-5,-32-13,-30-18,-16-16,-15-14,0-7,35-25,47-19,46-1,27-5,23 7,16 6,-8 3,-9 4,-11 6,-6-2,-5 1,6 4,3-4,8-10,12-6,0 0,4-3,-4 6,-7 8,-8 8,-6 5,-8 7,-1 4,-2 0,-2 1,1 1,-3-1,4 1,-10 8,-15 13,-11 28,-11 19,-5 3,-18-7,-13-20,-5-33,-7-27,-6-14,-7-11,-6 2,-11 8,-18 6,-2 10,-7 5,2 6,7 2,6 1,10 0,-7 1,1-1,3-1,2 2,6-2,10-9,5-3,3 1,-3 1,7-8,10-7,11 8,18 17,10 16,6 16,-3 13,-2 8,-2 2,-3 3,-2 2,-1-3,9-8,13-14,33-12,26-10,10-8,-2-4,-5-2,2-2,8 0,-4 2,-7-1,-6 1,-8 1,-8-2,0 2,-3 0,-2 0,1 2,-12-2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06-27T14:31:57.912"/>
    </inkml:context>
    <inkml:brush xml:id="br0">
      <inkml:brushProperty name="width" value="0.26667" units="cm"/>
      <inkml:brushProperty name="height" value="0.53333" units="cm"/>
      <inkml:brushProperty name="color" value="#D8D8D8"/>
      <inkml:brushProperty name="tip" value="rectangle"/>
      <inkml:brushProperty name="rasterOp" value="maskPen"/>
    </inkml:brush>
  </inkml:definitions>
  <inkml:trace contextRef="#ctx0" brushRef="#br0">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33780-3932-4CE9-A13B-6D08BA4721DE}" type="datetimeFigureOut">
              <a:rPr lang="de-DE" smtClean="0"/>
              <a:t>19.01.17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23B8C-8B02-4551-B5A7-90293F4C7C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9891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858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0511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6839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2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94658" y="794658"/>
            <a:ext cx="10602685" cy="5268685"/>
          </a:xfrm>
          <a:custGeom>
            <a:avLst/>
            <a:gdLst>
              <a:gd name="connsiteX0" fmla="*/ 0 w 10602685"/>
              <a:gd name="connsiteY0" fmla="*/ 0 h 5268685"/>
              <a:gd name="connsiteX1" fmla="*/ 10602685 w 10602685"/>
              <a:gd name="connsiteY1" fmla="*/ 0 h 5268685"/>
              <a:gd name="connsiteX2" fmla="*/ 10602685 w 10602685"/>
              <a:gd name="connsiteY2" fmla="*/ 5268685 h 5268685"/>
              <a:gd name="connsiteX3" fmla="*/ 0 w 10602685"/>
              <a:gd name="connsiteY3" fmla="*/ 5268685 h 5268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02685" h="5268685">
                <a:moveTo>
                  <a:pt x="0" y="0"/>
                </a:moveTo>
                <a:lnTo>
                  <a:pt x="10602685" y="0"/>
                </a:lnTo>
                <a:lnTo>
                  <a:pt x="10602685" y="5268685"/>
                </a:lnTo>
                <a:lnTo>
                  <a:pt x="0" y="5268685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59432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0" y="342900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3896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4417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39508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96803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0" y="342900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72929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439798" y="-1"/>
            <a:ext cx="7752202" cy="6858000"/>
          </a:xfrm>
          <a:custGeom>
            <a:avLst/>
            <a:gdLst>
              <a:gd name="connsiteX0" fmla="*/ 0 w 7752202"/>
              <a:gd name="connsiteY0" fmla="*/ 0 h 6858000"/>
              <a:gd name="connsiteX1" fmla="*/ 7752202 w 7752202"/>
              <a:gd name="connsiteY1" fmla="*/ 0 h 6858000"/>
              <a:gd name="connsiteX2" fmla="*/ 7752202 w 7752202"/>
              <a:gd name="connsiteY2" fmla="*/ 6858000 h 6858000"/>
              <a:gd name="connsiteX3" fmla="*/ 0 w 775220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2202" h="6858000">
                <a:moveTo>
                  <a:pt x="0" y="0"/>
                </a:moveTo>
                <a:lnTo>
                  <a:pt x="7752202" y="0"/>
                </a:lnTo>
                <a:lnTo>
                  <a:pt x="775220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56048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710616" y="0"/>
            <a:ext cx="4481383" cy="6858000"/>
          </a:xfrm>
          <a:custGeom>
            <a:avLst/>
            <a:gdLst>
              <a:gd name="connsiteX0" fmla="*/ 0 w 4481383"/>
              <a:gd name="connsiteY0" fmla="*/ 0 h 6858000"/>
              <a:gd name="connsiteX1" fmla="*/ 4481383 w 4481383"/>
              <a:gd name="connsiteY1" fmla="*/ 0 h 6858000"/>
              <a:gd name="connsiteX2" fmla="*/ 4481383 w 4481383"/>
              <a:gd name="connsiteY2" fmla="*/ 6858000 h 6858000"/>
              <a:gd name="connsiteX3" fmla="*/ 0 w 44813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1383" h="6858000">
                <a:moveTo>
                  <a:pt x="0" y="0"/>
                </a:moveTo>
                <a:lnTo>
                  <a:pt x="4481383" y="0"/>
                </a:lnTo>
                <a:lnTo>
                  <a:pt x="448138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2087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481383" cy="6858000"/>
          </a:xfrm>
          <a:custGeom>
            <a:avLst/>
            <a:gdLst>
              <a:gd name="connsiteX0" fmla="*/ 0 w 4481383"/>
              <a:gd name="connsiteY0" fmla="*/ 0 h 6858000"/>
              <a:gd name="connsiteX1" fmla="*/ 4481383 w 4481383"/>
              <a:gd name="connsiteY1" fmla="*/ 0 h 6858000"/>
              <a:gd name="connsiteX2" fmla="*/ 4481383 w 4481383"/>
              <a:gd name="connsiteY2" fmla="*/ 6858000 h 6858000"/>
              <a:gd name="connsiteX3" fmla="*/ 0 w 44813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1383" h="6858000">
                <a:moveTo>
                  <a:pt x="0" y="0"/>
                </a:moveTo>
                <a:lnTo>
                  <a:pt x="4481383" y="0"/>
                </a:lnTo>
                <a:lnTo>
                  <a:pt x="448138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99237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24273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855309" y="0"/>
            <a:ext cx="4481383" cy="6858000"/>
          </a:xfrm>
          <a:custGeom>
            <a:avLst/>
            <a:gdLst>
              <a:gd name="connsiteX0" fmla="*/ 0 w 4481383"/>
              <a:gd name="connsiteY0" fmla="*/ 0 h 6858000"/>
              <a:gd name="connsiteX1" fmla="*/ 4481383 w 4481383"/>
              <a:gd name="connsiteY1" fmla="*/ 0 h 6858000"/>
              <a:gd name="connsiteX2" fmla="*/ 4481383 w 4481383"/>
              <a:gd name="connsiteY2" fmla="*/ 6858000 h 6858000"/>
              <a:gd name="connsiteX3" fmla="*/ 0 w 44813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1383" h="6858000">
                <a:moveTo>
                  <a:pt x="0" y="0"/>
                </a:moveTo>
                <a:lnTo>
                  <a:pt x="4481383" y="0"/>
                </a:lnTo>
                <a:lnTo>
                  <a:pt x="448138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56025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5334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1"/>
          </p:nvPr>
        </p:nvSpPr>
        <p:spPr>
          <a:xfrm>
            <a:off x="8763000" y="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5334000" y="342900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8763000" y="3429000"/>
            <a:ext cx="3429000" cy="3429000"/>
          </a:xfrm>
          <a:custGeom>
            <a:avLst/>
            <a:gdLst>
              <a:gd name="connsiteX0" fmla="*/ 0 w 3429000"/>
              <a:gd name="connsiteY0" fmla="*/ 0 h 3429000"/>
              <a:gd name="connsiteX1" fmla="*/ 3429000 w 3429000"/>
              <a:gd name="connsiteY1" fmla="*/ 0 h 3429000"/>
              <a:gd name="connsiteX2" fmla="*/ 3429000 w 3429000"/>
              <a:gd name="connsiteY2" fmla="*/ 3429000 h 3429000"/>
              <a:gd name="connsiteX3" fmla="*/ 0 w 3429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3429000">
                <a:moveTo>
                  <a:pt x="0" y="0"/>
                </a:moveTo>
                <a:lnTo>
                  <a:pt x="3429000" y="0"/>
                </a:lnTo>
                <a:lnTo>
                  <a:pt x="3429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54028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4009198" y="1076335"/>
            <a:ext cx="2292750" cy="2292750"/>
          </a:xfrm>
          <a:custGeom>
            <a:avLst/>
            <a:gdLst>
              <a:gd name="connsiteX0" fmla="*/ 0 w 2292750"/>
              <a:gd name="connsiteY0" fmla="*/ 0 h 2292750"/>
              <a:gd name="connsiteX1" fmla="*/ 2292750 w 2292750"/>
              <a:gd name="connsiteY1" fmla="*/ 0 h 2292750"/>
              <a:gd name="connsiteX2" fmla="*/ 2292750 w 2292750"/>
              <a:gd name="connsiteY2" fmla="*/ 2292750 h 2292750"/>
              <a:gd name="connsiteX3" fmla="*/ 0 w 2292750"/>
              <a:gd name="connsiteY3" fmla="*/ 2292750 h 229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750" h="2292750">
                <a:moveTo>
                  <a:pt x="0" y="0"/>
                </a:moveTo>
                <a:lnTo>
                  <a:pt x="2292750" y="0"/>
                </a:lnTo>
                <a:lnTo>
                  <a:pt x="2292750" y="2292750"/>
                </a:lnTo>
                <a:lnTo>
                  <a:pt x="0" y="229275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1"/>
          </p:nvPr>
        </p:nvSpPr>
        <p:spPr>
          <a:xfrm>
            <a:off x="6427439" y="1076335"/>
            <a:ext cx="2292750" cy="2292750"/>
          </a:xfrm>
          <a:custGeom>
            <a:avLst/>
            <a:gdLst>
              <a:gd name="connsiteX0" fmla="*/ 0 w 2292750"/>
              <a:gd name="connsiteY0" fmla="*/ 0 h 2292750"/>
              <a:gd name="connsiteX1" fmla="*/ 2292750 w 2292750"/>
              <a:gd name="connsiteY1" fmla="*/ 0 h 2292750"/>
              <a:gd name="connsiteX2" fmla="*/ 2292750 w 2292750"/>
              <a:gd name="connsiteY2" fmla="*/ 2292750 h 2292750"/>
              <a:gd name="connsiteX3" fmla="*/ 0 w 2292750"/>
              <a:gd name="connsiteY3" fmla="*/ 2292750 h 229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750" h="2292750">
                <a:moveTo>
                  <a:pt x="0" y="0"/>
                </a:moveTo>
                <a:lnTo>
                  <a:pt x="2292750" y="0"/>
                </a:lnTo>
                <a:lnTo>
                  <a:pt x="2292750" y="2292750"/>
                </a:lnTo>
                <a:lnTo>
                  <a:pt x="0" y="229275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/>
          </p:nvPr>
        </p:nvSpPr>
        <p:spPr>
          <a:xfrm>
            <a:off x="8845680" y="1076335"/>
            <a:ext cx="2292750" cy="2292750"/>
          </a:xfrm>
          <a:custGeom>
            <a:avLst/>
            <a:gdLst>
              <a:gd name="connsiteX0" fmla="*/ 0 w 2292750"/>
              <a:gd name="connsiteY0" fmla="*/ 0 h 2292750"/>
              <a:gd name="connsiteX1" fmla="*/ 2292750 w 2292750"/>
              <a:gd name="connsiteY1" fmla="*/ 0 h 2292750"/>
              <a:gd name="connsiteX2" fmla="*/ 2292750 w 2292750"/>
              <a:gd name="connsiteY2" fmla="*/ 2292750 h 2292750"/>
              <a:gd name="connsiteX3" fmla="*/ 0 w 2292750"/>
              <a:gd name="connsiteY3" fmla="*/ 2292750 h 229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750" h="2292750">
                <a:moveTo>
                  <a:pt x="0" y="0"/>
                </a:moveTo>
                <a:lnTo>
                  <a:pt x="2292750" y="0"/>
                </a:lnTo>
                <a:lnTo>
                  <a:pt x="2292750" y="2292750"/>
                </a:lnTo>
                <a:lnTo>
                  <a:pt x="0" y="229275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3"/>
          </p:nvPr>
        </p:nvSpPr>
        <p:spPr>
          <a:xfrm>
            <a:off x="4009198" y="3488917"/>
            <a:ext cx="2292750" cy="2292750"/>
          </a:xfrm>
          <a:custGeom>
            <a:avLst/>
            <a:gdLst>
              <a:gd name="connsiteX0" fmla="*/ 0 w 2292750"/>
              <a:gd name="connsiteY0" fmla="*/ 0 h 2292750"/>
              <a:gd name="connsiteX1" fmla="*/ 2292750 w 2292750"/>
              <a:gd name="connsiteY1" fmla="*/ 0 h 2292750"/>
              <a:gd name="connsiteX2" fmla="*/ 2292750 w 2292750"/>
              <a:gd name="connsiteY2" fmla="*/ 2292750 h 2292750"/>
              <a:gd name="connsiteX3" fmla="*/ 0 w 2292750"/>
              <a:gd name="connsiteY3" fmla="*/ 2292750 h 229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750" h="2292750">
                <a:moveTo>
                  <a:pt x="0" y="0"/>
                </a:moveTo>
                <a:lnTo>
                  <a:pt x="2292750" y="0"/>
                </a:lnTo>
                <a:lnTo>
                  <a:pt x="2292750" y="2292750"/>
                </a:lnTo>
                <a:lnTo>
                  <a:pt x="0" y="229275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6427439" y="3488917"/>
            <a:ext cx="2292750" cy="2292750"/>
          </a:xfrm>
          <a:custGeom>
            <a:avLst/>
            <a:gdLst>
              <a:gd name="connsiteX0" fmla="*/ 0 w 2292750"/>
              <a:gd name="connsiteY0" fmla="*/ 0 h 2292750"/>
              <a:gd name="connsiteX1" fmla="*/ 2292750 w 2292750"/>
              <a:gd name="connsiteY1" fmla="*/ 0 h 2292750"/>
              <a:gd name="connsiteX2" fmla="*/ 2292750 w 2292750"/>
              <a:gd name="connsiteY2" fmla="*/ 2292750 h 2292750"/>
              <a:gd name="connsiteX3" fmla="*/ 0 w 2292750"/>
              <a:gd name="connsiteY3" fmla="*/ 2292750 h 229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750" h="2292750">
                <a:moveTo>
                  <a:pt x="0" y="0"/>
                </a:moveTo>
                <a:lnTo>
                  <a:pt x="2292750" y="0"/>
                </a:lnTo>
                <a:lnTo>
                  <a:pt x="2292750" y="2292750"/>
                </a:lnTo>
                <a:lnTo>
                  <a:pt x="0" y="229275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5"/>
          </p:nvPr>
        </p:nvSpPr>
        <p:spPr>
          <a:xfrm>
            <a:off x="8845680" y="3488917"/>
            <a:ext cx="2292750" cy="2292750"/>
          </a:xfrm>
          <a:custGeom>
            <a:avLst/>
            <a:gdLst>
              <a:gd name="connsiteX0" fmla="*/ 0 w 2292750"/>
              <a:gd name="connsiteY0" fmla="*/ 0 h 2292750"/>
              <a:gd name="connsiteX1" fmla="*/ 2292750 w 2292750"/>
              <a:gd name="connsiteY1" fmla="*/ 0 h 2292750"/>
              <a:gd name="connsiteX2" fmla="*/ 2292750 w 2292750"/>
              <a:gd name="connsiteY2" fmla="*/ 2292750 h 2292750"/>
              <a:gd name="connsiteX3" fmla="*/ 0 w 2292750"/>
              <a:gd name="connsiteY3" fmla="*/ 2292750 h 229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2750" h="2292750">
                <a:moveTo>
                  <a:pt x="0" y="0"/>
                </a:moveTo>
                <a:lnTo>
                  <a:pt x="2292750" y="0"/>
                </a:lnTo>
                <a:lnTo>
                  <a:pt x="2292750" y="2292750"/>
                </a:lnTo>
                <a:lnTo>
                  <a:pt x="0" y="229275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0194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363686" y="358346"/>
            <a:ext cx="6226629" cy="3527854"/>
          </a:xfrm>
          <a:custGeom>
            <a:avLst/>
            <a:gdLst>
              <a:gd name="connsiteX0" fmla="*/ 0 w 6226629"/>
              <a:gd name="connsiteY0" fmla="*/ 0 h 3527854"/>
              <a:gd name="connsiteX1" fmla="*/ 6226629 w 6226629"/>
              <a:gd name="connsiteY1" fmla="*/ 0 h 3527854"/>
              <a:gd name="connsiteX2" fmla="*/ 6226629 w 6226629"/>
              <a:gd name="connsiteY2" fmla="*/ 3527854 h 3527854"/>
              <a:gd name="connsiteX3" fmla="*/ 0 w 6226629"/>
              <a:gd name="connsiteY3" fmla="*/ 3527854 h 3527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6629" h="3527854">
                <a:moveTo>
                  <a:pt x="0" y="0"/>
                </a:moveTo>
                <a:lnTo>
                  <a:pt x="6226629" y="0"/>
                </a:lnTo>
                <a:lnTo>
                  <a:pt x="6226629" y="3527854"/>
                </a:lnTo>
                <a:lnTo>
                  <a:pt x="0" y="3527854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5312230" y="4037717"/>
            <a:ext cx="4278084" cy="3429883"/>
          </a:xfrm>
          <a:custGeom>
            <a:avLst/>
            <a:gdLst>
              <a:gd name="connsiteX0" fmla="*/ 0 w 4278084"/>
              <a:gd name="connsiteY0" fmla="*/ 0 h 3429883"/>
              <a:gd name="connsiteX1" fmla="*/ 4278084 w 4278084"/>
              <a:gd name="connsiteY1" fmla="*/ 0 h 3429883"/>
              <a:gd name="connsiteX2" fmla="*/ 4278084 w 4278084"/>
              <a:gd name="connsiteY2" fmla="*/ 3429883 h 3429883"/>
              <a:gd name="connsiteX3" fmla="*/ 0 w 4278084"/>
              <a:gd name="connsiteY3" fmla="*/ 3429883 h 342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8084" h="3429883">
                <a:moveTo>
                  <a:pt x="0" y="0"/>
                </a:moveTo>
                <a:lnTo>
                  <a:pt x="4278084" y="0"/>
                </a:lnTo>
                <a:lnTo>
                  <a:pt x="4278084" y="3429883"/>
                </a:lnTo>
                <a:lnTo>
                  <a:pt x="0" y="3429883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9744143" y="2219803"/>
            <a:ext cx="2447857" cy="3429883"/>
          </a:xfrm>
          <a:custGeom>
            <a:avLst/>
            <a:gdLst>
              <a:gd name="connsiteX0" fmla="*/ 0 w 2447857"/>
              <a:gd name="connsiteY0" fmla="*/ 0 h 3429883"/>
              <a:gd name="connsiteX1" fmla="*/ 2447857 w 2447857"/>
              <a:gd name="connsiteY1" fmla="*/ 0 h 3429883"/>
              <a:gd name="connsiteX2" fmla="*/ 2447857 w 2447857"/>
              <a:gd name="connsiteY2" fmla="*/ 3429883 h 3429883"/>
              <a:gd name="connsiteX3" fmla="*/ 0 w 2447857"/>
              <a:gd name="connsiteY3" fmla="*/ 3429883 h 342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857" h="3429883">
                <a:moveTo>
                  <a:pt x="0" y="0"/>
                </a:moveTo>
                <a:lnTo>
                  <a:pt x="2447857" y="0"/>
                </a:lnTo>
                <a:lnTo>
                  <a:pt x="2447857" y="3429883"/>
                </a:lnTo>
                <a:lnTo>
                  <a:pt x="0" y="3429883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9744143" y="358346"/>
            <a:ext cx="2447857" cy="1709940"/>
          </a:xfrm>
          <a:custGeom>
            <a:avLst/>
            <a:gdLst>
              <a:gd name="connsiteX0" fmla="*/ 0 w 2447857"/>
              <a:gd name="connsiteY0" fmla="*/ 0 h 1709940"/>
              <a:gd name="connsiteX1" fmla="*/ 2447857 w 2447857"/>
              <a:gd name="connsiteY1" fmla="*/ 0 h 1709940"/>
              <a:gd name="connsiteX2" fmla="*/ 2447857 w 2447857"/>
              <a:gd name="connsiteY2" fmla="*/ 1709940 h 1709940"/>
              <a:gd name="connsiteX3" fmla="*/ 0 w 2447857"/>
              <a:gd name="connsiteY3" fmla="*/ 1709940 h 1709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857" h="1709940">
                <a:moveTo>
                  <a:pt x="0" y="0"/>
                </a:moveTo>
                <a:lnTo>
                  <a:pt x="2447857" y="0"/>
                </a:lnTo>
                <a:lnTo>
                  <a:pt x="2447857" y="1709940"/>
                </a:lnTo>
                <a:lnTo>
                  <a:pt x="0" y="170994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68839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4071257" y="702894"/>
            <a:ext cx="7282543" cy="5452213"/>
          </a:xfrm>
          <a:custGeom>
            <a:avLst/>
            <a:gdLst>
              <a:gd name="connsiteX0" fmla="*/ 3868838 w 7282543"/>
              <a:gd name="connsiteY0" fmla="*/ 3467804 h 5452213"/>
              <a:gd name="connsiteX1" fmla="*/ 6440201 w 7282543"/>
              <a:gd name="connsiteY1" fmla="*/ 3467804 h 5452213"/>
              <a:gd name="connsiteX2" fmla="*/ 6440201 w 7282543"/>
              <a:gd name="connsiteY2" fmla="*/ 4823489 h 5452213"/>
              <a:gd name="connsiteX3" fmla="*/ 3868838 w 7282543"/>
              <a:gd name="connsiteY3" fmla="*/ 4823489 h 5452213"/>
              <a:gd name="connsiteX4" fmla="*/ 0 w 7282543"/>
              <a:gd name="connsiteY4" fmla="*/ 2829256 h 5452213"/>
              <a:gd name="connsiteX5" fmla="*/ 3768376 w 7282543"/>
              <a:gd name="connsiteY5" fmla="*/ 2829256 h 5452213"/>
              <a:gd name="connsiteX6" fmla="*/ 3768376 w 7282543"/>
              <a:gd name="connsiteY6" fmla="*/ 5452213 h 5452213"/>
              <a:gd name="connsiteX7" fmla="*/ 0 w 7282543"/>
              <a:gd name="connsiteY7" fmla="*/ 5452213 h 5452213"/>
              <a:gd name="connsiteX8" fmla="*/ 3868837 w 7282543"/>
              <a:gd name="connsiteY8" fmla="*/ 1552161 h 5452213"/>
              <a:gd name="connsiteX9" fmla="*/ 7282543 w 7282543"/>
              <a:gd name="connsiteY9" fmla="*/ 1552161 h 5452213"/>
              <a:gd name="connsiteX10" fmla="*/ 7282543 w 7282543"/>
              <a:gd name="connsiteY10" fmla="*/ 3359741 h 5452213"/>
              <a:gd name="connsiteX11" fmla="*/ 3868837 w 7282543"/>
              <a:gd name="connsiteY11" fmla="*/ 3359741 h 5452213"/>
              <a:gd name="connsiteX12" fmla="*/ 1296765 w 7282543"/>
              <a:gd name="connsiteY12" fmla="*/ 697490 h 5452213"/>
              <a:gd name="connsiteX13" fmla="*/ 3768377 w 7282543"/>
              <a:gd name="connsiteY13" fmla="*/ 697490 h 5452213"/>
              <a:gd name="connsiteX14" fmla="*/ 3768377 w 7282543"/>
              <a:gd name="connsiteY14" fmla="*/ 2711369 h 5452213"/>
              <a:gd name="connsiteX15" fmla="*/ 1296765 w 7282543"/>
              <a:gd name="connsiteY15" fmla="*/ 2711369 h 5452213"/>
              <a:gd name="connsiteX16" fmla="*/ 3868839 w 7282543"/>
              <a:gd name="connsiteY16" fmla="*/ 0 h 5452213"/>
              <a:gd name="connsiteX17" fmla="*/ 5952529 w 7282543"/>
              <a:gd name="connsiteY17" fmla="*/ 0 h 5452213"/>
              <a:gd name="connsiteX18" fmla="*/ 5952529 w 7282543"/>
              <a:gd name="connsiteY18" fmla="*/ 1444098 h 5452213"/>
              <a:gd name="connsiteX19" fmla="*/ 3868839 w 7282543"/>
              <a:gd name="connsiteY19" fmla="*/ 1444098 h 545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82543" h="5452213">
                <a:moveTo>
                  <a:pt x="3868838" y="3467804"/>
                </a:moveTo>
                <a:lnTo>
                  <a:pt x="6440201" y="3467804"/>
                </a:lnTo>
                <a:lnTo>
                  <a:pt x="6440201" y="4823489"/>
                </a:lnTo>
                <a:lnTo>
                  <a:pt x="3868838" y="4823489"/>
                </a:lnTo>
                <a:close/>
                <a:moveTo>
                  <a:pt x="0" y="2829256"/>
                </a:moveTo>
                <a:lnTo>
                  <a:pt x="3768376" y="2829256"/>
                </a:lnTo>
                <a:lnTo>
                  <a:pt x="3768376" y="5452213"/>
                </a:lnTo>
                <a:lnTo>
                  <a:pt x="0" y="5452213"/>
                </a:lnTo>
                <a:close/>
                <a:moveTo>
                  <a:pt x="3868837" y="1552161"/>
                </a:moveTo>
                <a:lnTo>
                  <a:pt x="7282543" y="1552161"/>
                </a:lnTo>
                <a:lnTo>
                  <a:pt x="7282543" y="3359741"/>
                </a:lnTo>
                <a:lnTo>
                  <a:pt x="3868837" y="3359741"/>
                </a:lnTo>
                <a:close/>
                <a:moveTo>
                  <a:pt x="1296765" y="697490"/>
                </a:moveTo>
                <a:lnTo>
                  <a:pt x="3768377" y="697490"/>
                </a:lnTo>
                <a:lnTo>
                  <a:pt x="3768377" y="2711369"/>
                </a:lnTo>
                <a:lnTo>
                  <a:pt x="1296765" y="2711369"/>
                </a:lnTo>
                <a:close/>
                <a:moveTo>
                  <a:pt x="3868839" y="0"/>
                </a:moveTo>
                <a:lnTo>
                  <a:pt x="5952529" y="0"/>
                </a:lnTo>
                <a:lnTo>
                  <a:pt x="5952529" y="1444098"/>
                </a:lnTo>
                <a:lnTo>
                  <a:pt x="3868839" y="1444098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31349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8000" cy="3429000"/>
          </a:xfrm>
          <a:custGeom>
            <a:avLst/>
            <a:gdLst>
              <a:gd name="connsiteX0" fmla="*/ 0 w 3048000"/>
              <a:gd name="connsiteY0" fmla="*/ 0 h 3429000"/>
              <a:gd name="connsiteX1" fmla="*/ 3048000 w 3048000"/>
              <a:gd name="connsiteY1" fmla="*/ 0 h 3429000"/>
              <a:gd name="connsiteX2" fmla="*/ 3048000 w 3048000"/>
              <a:gd name="connsiteY2" fmla="*/ 3429000 h 3429000"/>
              <a:gd name="connsiteX3" fmla="*/ 0 w 304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9000">
                <a:moveTo>
                  <a:pt x="0" y="0"/>
                </a:moveTo>
                <a:lnTo>
                  <a:pt x="3048000" y="0"/>
                </a:lnTo>
                <a:lnTo>
                  <a:pt x="3048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048000" y="0"/>
            <a:ext cx="3048000" cy="3429000"/>
          </a:xfrm>
          <a:custGeom>
            <a:avLst/>
            <a:gdLst>
              <a:gd name="connsiteX0" fmla="*/ 0 w 3048000"/>
              <a:gd name="connsiteY0" fmla="*/ 0 h 3429000"/>
              <a:gd name="connsiteX1" fmla="*/ 3048000 w 3048000"/>
              <a:gd name="connsiteY1" fmla="*/ 0 h 3429000"/>
              <a:gd name="connsiteX2" fmla="*/ 3048000 w 3048000"/>
              <a:gd name="connsiteY2" fmla="*/ 3429000 h 3429000"/>
              <a:gd name="connsiteX3" fmla="*/ 0 w 304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9000">
                <a:moveTo>
                  <a:pt x="0" y="0"/>
                </a:moveTo>
                <a:lnTo>
                  <a:pt x="3048000" y="0"/>
                </a:lnTo>
                <a:lnTo>
                  <a:pt x="3048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0" y="3429000"/>
            <a:ext cx="3048000" cy="3429000"/>
          </a:xfrm>
          <a:custGeom>
            <a:avLst/>
            <a:gdLst>
              <a:gd name="connsiteX0" fmla="*/ 0 w 3048000"/>
              <a:gd name="connsiteY0" fmla="*/ 0 h 3429000"/>
              <a:gd name="connsiteX1" fmla="*/ 3048000 w 3048000"/>
              <a:gd name="connsiteY1" fmla="*/ 0 h 3429000"/>
              <a:gd name="connsiteX2" fmla="*/ 3048000 w 3048000"/>
              <a:gd name="connsiteY2" fmla="*/ 3429000 h 3429000"/>
              <a:gd name="connsiteX3" fmla="*/ 0 w 304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9000">
                <a:moveTo>
                  <a:pt x="0" y="0"/>
                </a:moveTo>
                <a:lnTo>
                  <a:pt x="3048000" y="0"/>
                </a:lnTo>
                <a:lnTo>
                  <a:pt x="3048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048000" y="3429000"/>
            <a:ext cx="3048000" cy="3429000"/>
          </a:xfrm>
          <a:custGeom>
            <a:avLst/>
            <a:gdLst>
              <a:gd name="connsiteX0" fmla="*/ 0 w 3048000"/>
              <a:gd name="connsiteY0" fmla="*/ 0 h 3429000"/>
              <a:gd name="connsiteX1" fmla="*/ 3048000 w 3048000"/>
              <a:gd name="connsiteY1" fmla="*/ 0 h 3429000"/>
              <a:gd name="connsiteX2" fmla="*/ 3048000 w 3048000"/>
              <a:gd name="connsiteY2" fmla="*/ 3429000 h 3429000"/>
              <a:gd name="connsiteX3" fmla="*/ 0 w 3048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9000">
                <a:moveTo>
                  <a:pt x="0" y="0"/>
                </a:moveTo>
                <a:lnTo>
                  <a:pt x="3048000" y="0"/>
                </a:lnTo>
                <a:lnTo>
                  <a:pt x="3048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50900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514599" y="555172"/>
            <a:ext cx="3037115" cy="3657600"/>
          </a:xfrm>
          <a:custGeom>
            <a:avLst/>
            <a:gdLst>
              <a:gd name="connsiteX0" fmla="*/ 0 w 3037115"/>
              <a:gd name="connsiteY0" fmla="*/ 0 h 3657600"/>
              <a:gd name="connsiteX1" fmla="*/ 3037115 w 3037115"/>
              <a:gd name="connsiteY1" fmla="*/ 0 h 3657600"/>
              <a:gd name="connsiteX2" fmla="*/ 3037115 w 3037115"/>
              <a:gd name="connsiteY2" fmla="*/ 3657600 h 3657600"/>
              <a:gd name="connsiteX3" fmla="*/ 0 w 3037115"/>
              <a:gd name="connsiteY3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115" h="3657600">
                <a:moveTo>
                  <a:pt x="0" y="0"/>
                </a:moveTo>
                <a:lnTo>
                  <a:pt x="3037115" y="0"/>
                </a:lnTo>
                <a:lnTo>
                  <a:pt x="3037115" y="3657600"/>
                </a:lnTo>
                <a:lnTo>
                  <a:pt x="0" y="36576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6640286" y="555172"/>
            <a:ext cx="3037115" cy="3657600"/>
          </a:xfrm>
          <a:custGeom>
            <a:avLst/>
            <a:gdLst>
              <a:gd name="connsiteX0" fmla="*/ 0 w 3037115"/>
              <a:gd name="connsiteY0" fmla="*/ 0 h 3657600"/>
              <a:gd name="connsiteX1" fmla="*/ 3037115 w 3037115"/>
              <a:gd name="connsiteY1" fmla="*/ 0 h 3657600"/>
              <a:gd name="connsiteX2" fmla="*/ 3037115 w 3037115"/>
              <a:gd name="connsiteY2" fmla="*/ 3657600 h 3657600"/>
              <a:gd name="connsiteX3" fmla="*/ 0 w 3037115"/>
              <a:gd name="connsiteY3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7115" h="3657600">
                <a:moveTo>
                  <a:pt x="0" y="0"/>
                </a:moveTo>
                <a:lnTo>
                  <a:pt x="3037115" y="0"/>
                </a:lnTo>
                <a:lnTo>
                  <a:pt x="3037115" y="3657600"/>
                </a:lnTo>
                <a:lnTo>
                  <a:pt x="0" y="365760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73025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585857" y="551089"/>
            <a:ext cx="5116286" cy="5755822"/>
          </a:xfrm>
          <a:custGeom>
            <a:avLst/>
            <a:gdLst>
              <a:gd name="connsiteX0" fmla="*/ 0 w 5116286"/>
              <a:gd name="connsiteY0" fmla="*/ 0 h 5755822"/>
              <a:gd name="connsiteX1" fmla="*/ 5116286 w 5116286"/>
              <a:gd name="connsiteY1" fmla="*/ 0 h 5755822"/>
              <a:gd name="connsiteX2" fmla="*/ 5116286 w 5116286"/>
              <a:gd name="connsiteY2" fmla="*/ 5755822 h 5755822"/>
              <a:gd name="connsiteX3" fmla="*/ 0 w 5116286"/>
              <a:gd name="connsiteY3" fmla="*/ 5755822 h 575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6286" h="5755822">
                <a:moveTo>
                  <a:pt x="0" y="0"/>
                </a:moveTo>
                <a:lnTo>
                  <a:pt x="5116286" y="0"/>
                </a:lnTo>
                <a:lnTo>
                  <a:pt x="5116286" y="5755822"/>
                </a:lnTo>
                <a:lnTo>
                  <a:pt x="0" y="575582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05070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12640" y="551089"/>
            <a:ext cx="7089503" cy="5755822"/>
          </a:xfrm>
          <a:custGeom>
            <a:avLst/>
            <a:gdLst>
              <a:gd name="connsiteX0" fmla="*/ 0 w 5116286"/>
              <a:gd name="connsiteY0" fmla="*/ 0 h 5755822"/>
              <a:gd name="connsiteX1" fmla="*/ 5116286 w 5116286"/>
              <a:gd name="connsiteY1" fmla="*/ 0 h 5755822"/>
              <a:gd name="connsiteX2" fmla="*/ 5116286 w 5116286"/>
              <a:gd name="connsiteY2" fmla="*/ 5755822 h 5755822"/>
              <a:gd name="connsiteX3" fmla="*/ 0 w 5116286"/>
              <a:gd name="connsiteY3" fmla="*/ 5755822 h 5755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6286" h="5755822">
                <a:moveTo>
                  <a:pt x="0" y="0"/>
                </a:moveTo>
                <a:lnTo>
                  <a:pt x="5116286" y="0"/>
                </a:lnTo>
                <a:lnTo>
                  <a:pt x="5116286" y="5755822"/>
                </a:lnTo>
                <a:lnTo>
                  <a:pt x="0" y="575582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92485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408261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489309" y="1144424"/>
            <a:ext cx="5274130" cy="5274131"/>
          </a:xfrm>
          <a:custGeom>
            <a:avLst/>
            <a:gdLst>
              <a:gd name="connsiteX0" fmla="*/ 2637065 w 5274130"/>
              <a:gd name="connsiteY0" fmla="*/ 0 h 5274131"/>
              <a:gd name="connsiteX1" fmla="*/ 5274130 w 5274130"/>
              <a:gd name="connsiteY1" fmla="*/ 2637066 h 5274131"/>
              <a:gd name="connsiteX2" fmla="*/ 2637065 w 5274130"/>
              <a:gd name="connsiteY2" fmla="*/ 5274131 h 5274131"/>
              <a:gd name="connsiteX3" fmla="*/ 0 w 5274130"/>
              <a:gd name="connsiteY3" fmla="*/ 2637066 h 5274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4130" h="5274131">
                <a:moveTo>
                  <a:pt x="2637065" y="0"/>
                </a:moveTo>
                <a:lnTo>
                  <a:pt x="5274130" y="2637066"/>
                </a:lnTo>
                <a:lnTo>
                  <a:pt x="2637065" y="5274131"/>
                </a:lnTo>
                <a:lnTo>
                  <a:pt x="0" y="2637066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3412734" y="4220999"/>
            <a:ext cx="5274130" cy="5274130"/>
          </a:xfrm>
          <a:custGeom>
            <a:avLst/>
            <a:gdLst>
              <a:gd name="connsiteX0" fmla="*/ 2637066 w 5274130"/>
              <a:gd name="connsiteY0" fmla="*/ 0 h 5274130"/>
              <a:gd name="connsiteX1" fmla="*/ 5274130 w 5274130"/>
              <a:gd name="connsiteY1" fmla="*/ 2637066 h 5274130"/>
              <a:gd name="connsiteX2" fmla="*/ 2637066 w 5274130"/>
              <a:gd name="connsiteY2" fmla="*/ 5274130 h 5274130"/>
              <a:gd name="connsiteX3" fmla="*/ 0 w 5274130"/>
              <a:gd name="connsiteY3" fmla="*/ 2637066 h 5274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4130" h="5274130">
                <a:moveTo>
                  <a:pt x="2637066" y="0"/>
                </a:moveTo>
                <a:lnTo>
                  <a:pt x="5274130" y="2637066"/>
                </a:lnTo>
                <a:lnTo>
                  <a:pt x="2637066" y="5274130"/>
                </a:lnTo>
                <a:lnTo>
                  <a:pt x="0" y="2637066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9565885" y="-1932152"/>
            <a:ext cx="5274129" cy="5274131"/>
          </a:xfrm>
          <a:custGeom>
            <a:avLst/>
            <a:gdLst>
              <a:gd name="connsiteX0" fmla="*/ 2637065 w 5274129"/>
              <a:gd name="connsiteY0" fmla="*/ 0 h 5274131"/>
              <a:gd name="connsiteX1" fmla="*/ 5274129 w 5274129"/>
              <a:gd name="connsiteY1" fmla="*/ 2637066 h 5274131"/>
              <a:gd name="connsiteX2" fmla="*/ 2637065 w 5274129"/>
              <a:gd name="connsiteY2" fmla="*/ 5274131 h 5274131"/>
              <a:gd name="connsiteX3" fmla="*/ 0 w 5274129"/>
              <a:gd name="connsiteY3" fmla="*/ 2637066 h 5274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4129" h="5274131">
                <a:moveTo>
                  <a:pt x="2637065" y="0"/>
                </a:moveTo>
                <a:lnTo>
                  <a:pt x="5274129" y="2637066"/>
                </a:lnTo>
                <a:lnTo>
                  <a:pt x="2637065" y="5274131"/>
                </a:lnTo>
                <a:lnTo>
                  <a:pt x="0" y="2637066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9565886" y="4221000"/>
            <a:ext cx="5274129" cy="5274130"/>
          </a:xfrm>
          <a:custGeom>
            <a:avLst/>
            <a:gdLst>
              <a:gd name="connsiteX0" fmla="*/ 2637064 w 5274129"/>
              <a:gd name="connsiteY0" fmla="*/ 0 h 5274130"/>
              <a:gd name="connsiteX1" fmla="*/ 5274129 w 5274129"/>
              <a:gd name="connsiteY1" fmla="*/ 2637066 h 5274130"/>
              <a:gd name="connsiteX2" fmla="*/ 2637064 w 5274129"/>
              <a:gd name="connsiteY2" fmla="*/ 5274130 h 5274130"/>
              <a:gd name="connsiteX3" fmla="*/ 0 w 5274129"/>
              <a:gd name="connsiteY3" fmla="*/ 2637066 h 5274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4129" h="5274130">
                <a:moveTo>
                  <a:pt x="2637064" y="0"/>
                </a:moveTo>
                <a:lnTo>
                  <a:pt x="5274129" y="2637066"/>
                </a:lnTo>
                <a:lnTo>
                  <a:pt x="2637064" y="5274130"/>
                </a:lnTo>
                <a:lnTo>
                  <a:pt x="0" y="2637066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167184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662057" cy="4103914"/>
          </a:xfrm>
          <a:custGeom>
            <a:avLst/>
            <a:gdLst>
              <a:gd name="connsiteX0" fmla="*/ 0 w 6662057"/>
              <a:gd name="connsiteY0" fmla="*/ 0 h 4103914"/>
              <a:gd name="connsiteX1" fmla="*/ 6662057 w 6662057"/>
              <a:gd name="connsiteY1" fmla="*/ 0 h 4103914"/>
              <a:gd name="connsiteX2" fmla="*/ 6662057 w 6662057"/>
              <a:gd name="connsiteY2" fmla="*/ 4103914 h 4103914"/>
              <a:gd name="connsiteX3" fmla="*/ 0 w 6662057"/>
              <a:gd name="connsiteY3" fmla="*/ 4103914 h 4103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2057" h="4103914">
                <a:moveTo>
                  <a:pt x="0" y="0"/>
                </a:moveTo>
                <a:lnTo>
                  <a:pt x="6662057" y="0"/>
                </a:lnTo>
                <a:lnTo>
                  <a:pt x="6662057" y="4103914"/>
                </a:lnTo>
                <a:lnTo>
                  <a:pt x="0" y="4103914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7020403" y="358346"/>
            <a:ext cx="4813251" cy="2929140"/>
          </a:xfrm>
          <a:custGeom>
            <a:avLst/>
            <a:gdLst>
              <a:gd name="connsiteX0" fmla="*/ 0 w 4813251"/>
              <a:gd name="connsiteY0" fmla="*/ 0 h 2929140"/>
              <a:gd name="connsiteX1" fmla="*/ 4813251 w 4813251"/>
              <a:gd name="connsiteY1" fmla="*/ 0 h 2929140"/>
              <a:gd name="connsiteX2" fmla="*/ 4813251 w 4813251"/>
              <a:gd name="connsiteY2" fmla="*/ 2929140 h 2929140"/>
              <a:gd name="connsiteX3" fmla="*/ 0 w 4813251"/>
              <a:gd name="connsiteY3" fmla="*/ 2929140 h 292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251" h="2929140">
                <a:moveTo>
                  <a:pt x="0" y="0"/>
                </a:moveTo>
                <a:lnTo>
                  <a:pt x="4813251" y="0"/>
                </a:lnTo>
                <a:lnTo>
                  <a:pt x="4813251" y="2929140"/>
                </a:lnTo>
                <a:lnTo>
                  <a:pt x="0" y="292914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88608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80858" y="1915886"/>
            <a:ext cx="7511142" cy="4147457"/>
          </a:xfrm>
          <a:custGeom>
            <a:avLst/>
            <a:gdLst>
              <a:gd name="connsiteX0" fmla="*/ 0 w 7511142"/>
              <a:gd name="connsiteY0" fmla="*/ 0 h 4147457"/>
              <a:gd name="connsiteX1" fmla="*/ 7511142 w 7511142"/>
              <a:gd name="connsiteY1" fmla="*/ 0 h 4147457"/>
              <a:gd name="connsiteX2" fmla="*/ 7511142 w 7511142"/>
              <a:gd name="connsiteY2" fmla="*/ 4147457 h 4147457"/>
              <a:gd name="connsiteX3" fmla="*/ 0 w 7511142"/>
              <a:gd name="connsiteY3" fmla="*/ 4147457 h 4147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11142" h="4147457">
                <a:moveTo>
                  <a:pt x="0" y="0"/>
                </a:moveTo>
                <a:lnTo>
                  <a:pt x="7511142" y="0"/>
                </a:lnTo>
                <a:lnTo>
                  <a:pt x="7511142" y="4147457"/>
                </a:lnTo>
                <a:lnTo>
                  <a:pt x="0" y="414745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486607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243944" y="0"/>
            <a:ext cx="8948056" cy="3298372"/>
          </a:xfrm>
          <a:custGeom>
            <a:avLst/>
            <a:gdLst>
              <a:gd name="connsiteX0" fmla="*/ 0 w 8948056"/>
              <a:gd name="connsiteY0" fmla="*/ 0 h 3298372"/>
              <a:gd name="connsiteX1" fmla="*/ 8948056 w 8948056"/>
              <a:gd name="connsiteY1" fmla="*/ 0 h 3298372"/>
              <a:gd name="connsiteX2" fmla="*/ 8948056 w 8948056"/>
              <a:gd name="connsiteY2" fmla="*/ 3298372 h 3298372"/>
              <a:gd name="connsiteX3" fmla="*/ 0 w 8948056"/>
              <a:gd name="connsiteY3" fmla="*/ 3298372 h 3298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48056" h="3298372">
                <a:moveTo>
                  <a:pt x="0" y="0"/>
                </a:moveTo>
                <a:lnTo>
                  <a:pt x="8948056" y="0"/>
                </a:lnTo>
                <a:lnTo>
                  <a:pt x="8948056" y="3298372"/>
                </a:lnTo>
                <a:lnTo>
                  <a:pt x="0" y="32983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917139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761121" y="1528356"/>
            <a:ext cx="5741820" cy="3627121"/>
          </a:xfrm>
          <a:custGeom>
            <a:avLst/>
            <a:gdLst>
              <a:gd name="connsiteX0" fmla="*/ 0 w 5741820"/>
              <a:gd name="connsiteY0" fmla="*/ 0 h 3627121"/>
              <a:gd name="connsiteX1" fmla="*/ 5741820 w 5741820"/>
              <a:gd name="connsiteY1" fmla="*/ 0 h 3627121"/>
              <a:gd name="connsiteX2" fmla="*/ 5741820 w 5741820"/>
              <a:gd name="connsiteY2" fmla="*/ 3627121 h 3627121"/>
              <a:gd name="connsiteX3" fmla="*/ 0 w 5741820"/>
              <a:gd name="connsiteY3" fmla="*/ 3627121 h 362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1820" h="3627121">
                <a:moveTo>
                  <a:pt x="0" y="0"/>
                </a:moveTo>
                <a:lnTo>
                  <a:pt x="5741820" y="0"/>
                </a:lnTo>
                <a:lnTo>
                  <a:pt x="5741820" y="3627121"/>
                </a:lnTo>
                <a:lnTo>
                  <a:pt x="0" y="3627121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916087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514133" y="-1019312"/>
            <a:ext cx="4291243" cy="5924310"/>
          </a:xfrm>
          <a:custGeom>
            <a:avLst/>
            <a:gdLst>
              <a:gd name="connsiteX0" fmla="*/ 9022 w 4291243"/>
              <a:gd name="connsiteY0" fmla="*/ 0 h 5924310"/>
              <a:gd name="connsiteX1" fmla="*/ 4285227 w 4291243"/>
              <a:gd name="connsiteY1" fmla="*/ 0 h 5924310"/>
              <a:gd name="connsiteX2" fmla="*/ 4291243 w 4291243"/>
              <a:gd name="connsiteY2" fmla="*/ 6616 h 5924310"/>
              <a:gd name="connsiteX3" fmla="*/ 4288235 w 4291243"/>
              <a:gd name="connsiteY3" fmla="*/ 5917694 h 5924310"/>
              <a:gd name="connsiteX4" fmla="*/ 4282220 w 4291243"/>
              <a:gd name="connsiteY4" fmla="*/ 5924310 h 5924310"/>
              <a:gd name="connsiteX5" fmla="*/ 6015 w 4291243"/>
              <a:gd name="connsiteY5" fmla="*/ 5924310 h 5924310"/>
              <a:gd name="connsiteX6" fmla="*/ 0 w 4291243"/>
              <a:gd name="connsiteY6" fmla="*/ 5917694 h 5924310"/>
              <a:gd name="connsiteX7" fmla="*/ 3007 w 4291243"/>
              <a:gd name="connsiteY7" fmla="*/ 6616 h 5924310"/>
              <a:gd name="connsiteX8" fmla="*/ 9022 w 4291243"/>
              <a:gd name="connsiteY8" fmla="*/ 0 h 5924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1243" h="5924310">
                <a:moveTo>
                  <a:pt x="9022" y="0"/>
                </a:moveTo>
                <a:cubicBezTo>
                  <a:pt x="4285227" y="0"/>
                  <a:pt x="4285227" y="0"/>
                  <a:pt x="4285227" y="0"/>
                </a:cubicBezTo>
                <a:cubicBezTo>
                  <a:pt x="4288235" y="0"/>
                  <a:pt x="4291243" y="3308"/>
                  <a:pt x="4291243" y="6616"/>
                </a:cubicBezTo>
                <a:lnTo>
                  <a:pt x="4288235" y="5917694"/>
                </a:lnTo>
                <a:cubicBezTo>
                  <a:pt x="4288235" y="5921002"/>
                  <a:pt x="4285227" y="5924310"/>
                  <a:pt x="4282220" y="5924310"/>
                </a:cubicBezTo>
                <a:cubicBezTo>
                  <a:pt x="6015" y="5924310"/>
                  <a:pt x="6015" y="5924310"/>
                  <a:pt x="6015" y="5924310"/>
                </a:cubicBezTo>
                <a:cubicBezTo>
                  <a:pt x="3007" y="5924310"/>
                  <a:pt x="0" y="5921002"/>
                  <a:pt x="0" y="5917694"/>
                </a:cubicBezTo>
                <a:cubicBezTo>
                  <a:pt x="3007" y="6616"/>
                  <a:pt x="3007" y="6616"/>
                  <a:pt x="3007" y="6616"/>
                </a:cubicBezTo>
                <a:cubicBezTo>
                  <a:pt x="3007" y="3308"/>
                  <a:pt x="6015" y="0"/>
                  <a:pt x="9022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361344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45884" y="2212489"/>
            <a:ext cx="3109057" cy="5451108"/>
          </a:xfrm>
          <a:custGeom>
            <a:avLst/>
            <a:gdLst>
              <a:gd name="connsiteX0" fmla="*/ 0 w 3109057"/>
              <a:gd name="connsiteY0" fmla="*/ 0 h 5451108"/>
              <a:gd name="connsiteX1" fmla="*/ 3109057 w 3109057"/>
              <a:gd name="connsiteY1" fmla="*/ 0 h 5451108"/>
              <a:gd name="connsiteX2" fmla="*/ 3109057 w 3109057"/>
              <a:gd name="connsiteY2" fmla="*/ 5451108 h 5451108"/>
              <a:gd name="connsiteX3" fmla="*/ 0 w 3109057"/>
              <a:gd name="connsiteY3" fmla="*/ 5451108 h 5451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9057" h="5451108">
                <a:moveTo>
                  <a:pt x="0" y="0"/>
                </a:moveTo>
                <a:lnTo>
                  <a:pt x="3109057" y="0"/>
                </a:lnTo>
                <a:lnTo>
                  <a:pt x="3109057" y="5451108"/>
                </a:lnTo>
                <a:lnTo>
                  <a:pt x="0" y="5451108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26458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081696" y="2295220"/>
            <a:ext cx="1931297" cy="2258365"/>
          </a:xfrm>
          <a:custGeom>
            <a:avLst/>
            <a:gdLst>
              <a:gd name="connsiteX0" fmla="*/ 280782 w 1931297"/>
              <a:gd name="connsiteY0" fmla="*/ 0 h 2258365"/>
              <a:gd name="connsiteX1" fmla="*/ 1641418 w 1931297"/>
              <a:gd name="connsiteY1" fmla="*/ 0 h 2258365"/>
              <a:gd name="connsiteX2" fmla="*/ 1931297 w 1931297"/>
              <a:gd name="connsiteY2" fmla="*/ 261783 h 2258365"/>
              <a:gd name="connsiteX3" fmla="*/ 1931297 w 1931297"/>
              <a:gd name="connsiteY3" fmla="*/ 1991518 h 2258365"/>
              <a:gd name="connsiteX4" fmla="*/ 1655433 w 1931297"/>
              <a:gd name="connsiteY4" fmla="*/ 2257972 h 2258365"/>
              <a:gd name="connsiteX5" fmla="*/ 266521 w 1931297"/>
              <a:gd name="connsiteY5" fmla="*/ 2257972 h 2258365"/>
              <a:gd name="connsiteX6" fmla="*/ 0 w 1931297"/>
              <a:gd name="connsiteY6" fmla="*/ 1977507 h 2258365"/>
              <a:gd name="connsiteX7" fmla="*/ 0 w 1931297"/>
              <a:gd name="connsiteY7" fmla="*/ 313402 h 2258365"/>
              <a:gd name="connsiteX8" fmla="*/ 280782 w 1931297"/>
              <a:gd name="connsiteY8" fmla="*/ 0 h 2258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1297" h="2258365">
                <a:moveTo>
                  <a:pt x="280782" y="0"/>
                </a:moveTo>
                <a:cubicBezTo>
                  <a:pt x="1641418" y="0"/>
                  <a:pt x="1641418" y="0"/>
                  <a:pt x="1641418" y="0"/>
                </a:cubicBezTo>
                <a:cubicBezTo>
                  <a:pt x="1861225" y="0"/>
                  <a:pt x="1931297" y="163706"/>
                  <a:pt x="1931297" y="261783"/>
                </a:cubicBezTo>
                <a:cubicBezTo>
                  <a:pt x="1931297" y="1991518"/>
                  <a:pt x="1931297" y="1991518"/>
                  <a:pt x="1931297" y="1991518"/>
                </a:cubicBezTo>
                <a:cubicBezTo>
                  <a:pt x="1931297" y="2183247"/>
                  <a:pt x="1805167" y="2257972"/>
                  <a:pt x="1655433" y="2257972"/>
                </a:cubicBezTo>
                <a:cubicBezTo>
                  <a:pt x="266521" y="2257972"/>
                  <a:pt x="266521" y="2257972"/>
                  <a:pt x="266521" y="2257972"/>
                </a:cubicBezTo>
                <a:cubicBezTo>
                  <a:pt x="103019" y="2267312"/>
                  <a:pt x="0" y="2108522"/>
                  <a:pt x="0" y="1977507"/>
                </a:cubicBezTo>
                <a:cubicBezTo>
                  <a:pt x="0" y="1561358"/>
                  <a:pt x="0" y="313402"/>
                  <a:pt x="0" y="313402"/>
                </a:cubicBezTo>
                <a:cubicBezTo>
                  <a:pt x="0" y="168377"/>
                  <a:pt x="89004" y="0"/>
                  <a:pt x="280782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159663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sz="quarter" idx="1"/>
          </p:nvPr>
        </p:nvSpPr>
        <p:spPr>
          <a:xfrm>
            <a:off x="866775" y="3533775"/>
            <a:ext cx="10448925" cy="79057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282414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slideLayout" Target="../slideLayouts/slideLayout33.xml"/><Relationship Id="rId34" Type="http://schemas.openxmlformats.org/officeDocument/2006/relationships/theme" Target="../theme/theme1.xml"/><Relationship Id="rId3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 altLang="de-DE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alt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</a:lstStyle>
          <a:p>
            <a:pPr>
              <a:defRPr/>
            </a:pPr>
            <a:fld id="{FEA46EED-1A82-4F68-9A0E-DCB880FDA3B2}" type="datetimeFigureOut">
              <a:rPr lang="en-US" altLang="de-DE"/>
              <a:pPr>
                <a:defRPr/>
              </a:pPr>
              <a:t>1/19/17</a:t>
            </a:fld>
            <a:endParaRPr lang="en-US" alt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</a:lstStyle>
          <a:p>
            <a:pPr>
              <a:defRPr/>
            </a:pPr>
            <a:fld id="{464FDFD6-1985-4CFB-AD45-E099F57B082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7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  <p:sldLayoutId id="2147484109" r:id="rId13"/>
    <p:sldLayoutId id="2147484110" r:id="rId14"/>
    <p:sldLayoutId id="2147484111" r:id="rId15"/>
    <p:sldLayoutId id="2147484112" r:id="rId16"/>
    <p:sldLayoutId id="2147484113" r:id="rId17"/>
    <p:sldLayoutId id="2147484114" r:id="rId18"/>
    <p:sldLayoutId id="2147484115" r:id="rId19"/>
    <p:sldLayoutId id="2147484116" r:id="rId20"/>
    <p:sldLayoutId id="2147484117" r:id="rId21"/>
    <p:sldLayoutId id="2147484118" r:id="rId22"/>
    <p:sldLayoutId id="2147484119" r:id="rId23"/>
    <p:sldLayoutId id="2147484120" r:id="rId24"/>
    <p:sldLayoutId id="2147484121" r:id="rId25"/>
    <p:sldLayoutId id="2147484122" r:id="rId26"/>
    <p:sldLayoutId id="2147484123" r:id="rId27"/>
    <p:sldLayoutId id="2147484124" r:id="rId28"/>
    <p:sldLayoutId id="2147484125" r:id="rId29"/>
    <p:sldLayoutId id="2147484126" r:id="rId30"/>
    <p:sldLayoutId id="2147484127" r:id="rId31"/>
    <p:sldLayoutId id="2147484128" r:id="rId32"/>
    <p:sldLayoutId id="2147484130" r:id="rId3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rgbClr val="595959"/>
          </a:solidFill>
          <a:latin typeface="Roboto Thin" charset="0"/>
          <a:ea typeface="Roboto Thin" charset="0"/>
          <a:cs typeface="Roboto Thin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95959"/>
          </a:solidFill>
          <a:latin typeface="Roboto Thin" pitchFamily="2" charset="0"/>
          <a:ea typeface="Roboto Thin" pitchFamily="2" charset="0"/>
          <a:cs typeface="Roboto Thin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95959"/>
          </a:solidFill>
          <a:latin typeface="Roboto Thin" pitchFamily="2" charset="0"/>
          <a:ea typeface="Roboto Thin" pitchFamily="2" charset="0"/>
          <a:cs typeface="Roboto Thin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95959"/>
          </a:solidFill>
          <a:latin typeface="Roboto Thin" pitchFamily="2" charset="0"/>
          <a:ea typeface="Roboto Thin" pitchFamily="2" charset="0"/>
          <a:cs typeface="Roboto Thin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95959"/>
          </a:solidFill>
          <a:latin typeface="Roboto Thin" pitchFamily="2" charset="0"/>
          <a:ea typeface="Roboto Thin" pitchFamily="2" charset="0"/>
          <a:cs typeface="Roboto Thin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95959"/>
          </a:solidFill>
          <a:latin typeface="Roboto Thin" pitchFamily="2" charset="0"/>
          <a:ea typeface="Roboto Thin" pitchFamily="2" charset="0"/>
          <a:cs typeface="Roboto Thin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95959"/>
          </a:solidFill>
          <a:latin typeface="Roboto Thin" pitchFamily="2" charset="0"/>
          <a:ea typeface="Roboto Thin" pitchFamily="2" charset="0"/>
          <a:cs typeface="Roboto Thin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95959"/>
          </a:solidFill>
          <a:latin typeface="Roboto Thin" pitchFamily="2" charset="0"/>
          <a:ea typeface="Roboto Thin" pitchFamily="2" charset="0"/>
          <a:cs typeface="Roboto Thin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95959"/>
          </a:solidFill>
          <a:latin typeface="Roboto Thin" pitchFamily="2" charset="0"/>
          <a:ea typeface="Roboto Thin" pitchFamily="2" charset="0"/>
          <a:cs typeface="Roboto Thin" pitchFamily="2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1200" kern="1200">
          <a:solidFill>
            <a:srgbClr val="595959"/>
          </a:solidFill>
          <a:latin typeface="Roboto Thin" charset="0"/>
          <a:ea typeface="Roboto Thin" charset="0"/>
          <a:cs typeface="Roboto Thin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800" kern="1200">
          <a:solidFill>
            <a:srgbClr val="595959"/>
          </a:solidFill>
          <a:latin typeface="Roboto Thin" charset="0"/>
          <a:ea typeface="Roboto Thin" charset="0"/>
          <a:cs typeface="Roboto Thin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800" kern="1200">
          <a:solidFill>
            <a:srgbClr val="595959"/>
          </a:solidFill>
          <a:latin typeface="Roboto Thin" charset="0"/>
          <a:ea typeface="Roboto Thin" charset="0"/>
          <a:cs typeface="Roboto Thin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800" kern="1200">
          <a:solidFill>
            <a:srgbClr val="595959"/>
          </a:solidFill>
          <a:latin typeface="Roboto Thin" charset="0"/>
          <a:ea typeface="Roboto Thin" charset="0"/>
          <a:cs typeface="Roboto Thin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800" kern="1200">
          <a:solidFill>
            <a:srgbClr val="595959"/>
          </a:solidFill>
          <a:latin typeface="Roboto Thin" charset="0"/>
          <a:ea typeface="Roboto Thin" charset="0"/>
          <a:cs typeface="Roboto Thin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jpg"/><Relationship Id="rId7" Type="http://schemas.openxmlformats.org/officeDocument/2006/relationships/image" Target="../media/image5.jp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9.jpg"/><Relationship Id="rId1" Type="http://schemas.microsoft.com/office/2007/relationships/media" Target="../media/media1.m4v"/><Relationship Id="rId2" Type="http://schemas.openxmlformats.org/officeDocument/2006/relationships/video" Target="../media/media1.m4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jpg"/><Relationship Id="rId6" Type="http://schemas.openxmlformats.org/officeDocument/2006/relationships/image" Target="../media/image14.jpeg"/><Relationship Id="rId7" Type="http://schemas.microsoft.com/office/2007/relationships/hdphoto" Target="../media/hdphoto1.wdp"/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4" Type="http://schemas.openxmlformats.org/officeDocument/2006/relationships/image" Target="../media/image15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0.png"/><Relationship Id="rId3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1.png"/><Relationship Id="rId3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jpg"/><Relationship Id="rId5" Type="http://schemas.openxmlformats.org/officeDocument/2006/relationships/image" Target="../media/image34.JPG"/><Relationship Id="rId6" Type="http://schemas.openxmlformats.org/officeDocument/2006/relationships/image" Target="../media/image35.JPG"/><Relationship Id="rId7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4" Type="http://schemas.openxmlformats.org/officeDocument/2006/relationships/image" Target="../media/image39.jp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JP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" Type="http://schemas.openxmlformats.org/officeDocument/2006/relationships/audio" Target="NULL" TargetMode="External"/><Relationship Id="rId2" Type="http://schemas.microsoft.com/office/2007/relationships/media" Target="../media/media3.mp3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jpeg"/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5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JPG"/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4" Type="http://schemas.openxmlformats.org/officeDocument/2006/relationships/image" Target="../media/image73.png"/><Relationship Id="rId5" Type="http://schemas.openxmlformats.org/officeDocument/2006/relationships/image" Target="../media/image74.jpeg"/><Relationship Id="rId1" Type="http://schemas.microsoft.com/office/2007/relationships/media" Target="../media/media4.mov"/><Relationship Id="rId2" Type="http://schemas.openxmlformats.org/officeDocument/2006/relationships/video" Target="../media/media4.mo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customXml" Target="../ink/ink2.xml"/><Relationship Id="rId5" Type="http://schemas.openxmlformats.org/officeDocument/2006/relationships/image" Target="../media/image98.png"/><Relationship Id="rId6" Type="http://schemas.openxmlformats.org/officeDocument/2006/relationships/customXml" Target="../ink/ink3.xml"/><Relationship Id="rId7" Type="http://schemas.openxmlformats.org/officeDocument/2006/relationships/image" Target="../media/image9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4" Type="http://schemas.openxmlformats.org/officeDocument/2006/relationships/image" Target="../media/image77.jpg"/><Relationship Id="rId1" Type="http://schemas.openxmlformats.org/officeDocument/2006/relationships/slideLayout" Target="../slideLayouts/slideLayout3.xml"/><Relationship Id="rId2" Type="http://schemas.openxmlformats.org/officeDocument/2006/relationships/customXml" Target="../ink/ink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9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7.png"/><Relationship Id="rId8" Type="http://schemas.openxmlformats.org/officeDocument/2006/relationships/image" Target="../media/image80.png"/><Relationship Id="rId1" Type="http://schemas.microsoft.com/office/2007/relationships/media" Target="../media/media5.mp3"/><Relationship Id="rId2" Type="http://schemas.openxmlformats.org/officeDocument/2006/relationships/audio" Target="../media/media5.mp3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4" Type="http://schemas.openxmlformats.org/officeDocument/2006/relationships/image" Target="../media/image83.jpg"/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8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8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89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91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90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92.png"/><Relationship Id="rId3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4" Type="http://schemas.openxmlformats.org/officeDocument/2006/relationships/image" Target="../media/image50.png"/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93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4" Type="http://schemas.openxmlformats.org/officeDocument/2006/relationships/image" Target="../media/image98.emf"/><Relationship Id="rId5" Type="http://schemas.openxmlformats.org/officeDocument/2006/relationships/image" Target="../media/image99.emf"/><Relationship Id="rId6" Type="http://schemas.openxmlformats.org/officeDocument/2006/relationships/image" Target="../media/image100.emf"/><Relationship Id="rId7" Type="http://schemas.openxmlformats.org/officeDocument/2006/relationships/image" Target="../media/image101.emf"/><Relationship Id="rId8" Type="http://schemas.openxmlformats.org/officeDocument/2006/relationships/image" Target="../media/image102.emf"/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9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4" Type="http://schemas.openxmlformats.org/officeDocument/2006/relationships/image" Target="../media/image98.emf"/><Relationship Id="rId5" Type="http://schemas.openxmlformats.org/officeDocument/2006/relationships/image" Target="../media/image99.emf"/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96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3.jpg"/><Relationship Id="rId3" Type="http://schemas.openxmlformats.org/officeDocument/2006/relationships/image" Target="../media/image10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10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9" name="bigstock-surveillance-68027090.m4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20" name="Shape 2320"/>
          <p:cNvSpPr/>
          <p:nvPr/>
        </p:nvSpPr>
        <p:spPr>
          <a:xfrm>
            <a:off x="-340663" y="10908"/>
            <a:ext cx="12602237" cy="7202225"/>
          </a:xfrm>
          <a:prstGeom prst="rect">
            <a:avLst/>
          </a:prstGeom>
          <a:solidFill>
            <a:srgbClr val="000000">
              <a:alpha val="74948"/>
            </a:srgbClr>
          </a:solidFill>
          <a:ln w="3175">
            <a:solidFill>
              <a:schemeClr val="accent3">
                <a:lumOff val="44000"/>
                <a:alpha val="74948"/>
              </a:schemeClr>
            </a:solidFill>
            <a:miter lim="400000"/>
          </a:ln>
        </p:spPr>
        <p:txBody>
          <a:bodyPr lIns="60959" rIns="60959" anchor="ctr"/>
          <a:lstStyle/>
          <a:p>
            <a:pPr defTabSz="228582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2400" dirty="0"/>
          </a:p>
        </p:txBody>
      </p:sp>
      <p:sp>
        <p:nvSpPr>
          <p:cNvPr id="2327" name="Shape 2327"/>
          <p:cNvSpPr/>
          <p:nvPr/>
        </p:nvSpPr>
        <p:spPr>
          <a:xfrm>
            <a:off x="11258303" y="6627171"/>
            <a:ext cx="931659" cy="233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4287" tIns="34287" rIns="34287" bIns="34287">
            <a:spAutoFit/>
          </a:bodyPr>
          <a:lstStyle>
            <a:lvl1pPr>
              <a:defRPr sz="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1067"/>
              <a:t>01-US0114BT</a:t>
            </a: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911725" y="5084070"/>
            <a:ext cx="2368550" cy="3049587"/>
            <a:chOff x="4421757" y="3739789"/>
            <a:chExt cx="3352918" cy="4319315"/>
          </a:xfrm>
        </p:grpSpPr>
        <p:sp>
          <p:nvSpPr>
            <p:cNvPr id="6" name="Rectangle 8"/>
            <p:cNvSpPr/>
            <p:nvPr/>
          </p:nvSpPr>
          <p:spPr>
            <a:xfrm rot="18900000" flipV="1">
              <a:off x="4421980" y="3739566"/>
              <a:ext cx="3352472" cy="3352918"/>
            </a:xfrm>
            <a:prstGeom prst="rect">
              <a:avLst/>
            </a:prstGeom>
            <a:noFill/>
            <a:ln w="1016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9"/>
            <p:cNvSpPr/>
            <p:nvPr/>
          </p:nvSpPr>
          <p:spPr>
            <a:xfrm rot="18900000" flipV="1">
              <a:off x="5502371" y="5138659"/>
              <a:ext cx="1191690" cy="1191050"/>
            </a:xfrm>
            <a:prstGeom prst="rect">
              <a:avLst/>
            </a:prstGeom>
            <a:noFill/>
            <a:ln w="1016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" name="Rectangle 10"/>
            <p:cNvSpPr/>
            <p:nvPr/>
          </p:nvSpPr>
          <p:spPr>
            <a:xfrm rot="18900000" flipV="1">
              <a:off x="4912147" y="5686480"/>
              <a:ext cx="2372138" cy="2373111"/>
            </a:xfrm>
            <a:prstGeom prst="rect">
              <a:avLst/>
            </a:prstGeom>
            <a:noFill/>
            <a:ln w="254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830146" y="10908"/>
            <a:ext cx="4492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7200" dirty="0">
                <a:solidFill>
                  <a:schemeClr val="bg1"/>
                </a:solidFill>
                <a:latin typeface="Raleway Medium" charset="0"/>
                <a:ea typeface="Raleway Medium" charset="0"/>
                <a:cs typeface="Raleway Medium" charset="0"/>
              </a:rPr>
              <a:t>ONECOIN</a:t>
            </a:r>
          </a:p>
        </p:txBody>
      </p:sp>
      <p:cxnSp>
        <p:nvCxnSpPr>
          <p:cNvPr id="11" name="Straight Connector 13"/>
          <p:cNvCxnSpPr/>
          <p:nvPr/>
        </p:nvCxnSpPr>
        <p:spPr>
          <a:xfrm>
            <a:off x="135467" y="5447460"/>
            <a:ext cx="2777066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4"/>
          <p:cNvSpPr txBox="1">
            <a:spLocks noChangeArrowheads="1"/>
          </p:cNvSpPr>
          <p:nvPr/>
        </p:nvSpPr>
        <p:spPr bwMode="auto">
          <a:xfrm>
            <a:off x="1449709" y="3289044"/>
            <a:ext cx="91852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48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Join the financial </a:t>
            </a:r>
            <a:r>
              <a:rPr lang="en-US" altLang="de-DE" sz="4800" dirty="0" smtClean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Revolution</a:t>
            </a:r>
            <a:endParaRPr lang="en-US" altLang="de-DE" sz="4800" dirty="0">
              <a:solidFill>
                <a:srgbClr val="CBA854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0" y="4861335"/>
            <a:ext cx="30492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3600" dirty="0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Bekannt aus:</a:t>
            </a: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467" y="5575764"/>
            <a:ext cx="1514476" cy="454343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7985" y="5573643"/>
            <a:ext cx="2583758" cy="456464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468" y="6155266"/>
            <a:ext cx="1702518" cy="461641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1487" y="6155741"/>
            <a:ext cx="2515675" cy="438588"/>
          </a:xfrm>
          <a:prstGeom prst="rect">
            <a:avLst/>
          </a:prstGeom>
        </p:spPr>
      </p:pic>
      <p:pic>
        <p:nvPicPr>
          <p:cNvPr id="20" name="Grafik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3023" y="1211058"/>
            <a:ext cx="1874794" cy="187479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34007" y="5880036"/>
            <a:ext cx="2564609" cy="83533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7" y="5031712"/>
            <a:ext cx="2735137" cy="67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9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00" fill="hold"/>
                                        <p:tgtEl>
                                          <p:spTgt spid="23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3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19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243263" cy="5960609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382587" y="658495"/>
            <a:ext cx="195738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320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Worum</a:t>
            </a:r>
            <a:endParaRPr lang="en-US" altLang="de-DE" sz="32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32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GEHT 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32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HEUTE?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50850" y="2259632"/>
            <a:ext cx="385763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3"/>
          <p:cNvCxnSpPr/>
          <p:nvPr/>
        </p:nvCxnSpPr>
        <p:spPr>
          <a:xfrm>
            <a:off x="190500" y="6246813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5"/>
          <p:cNvCxnSpPr/>
          <p:nvPr/>
        </p:nvCxnSpPr>
        <p:spPr>
          <a:xfrm>
            <a:off x="11471275" y="6180138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nhaltsplatzhalter 2"/>
          <p:cNvSpPr txBox="1">
            <a:spLocks/>
          </p:cNvSpPr>
          <p:nvPr/>
        </p:nvSpPr>
        <p:spPr>
          <a:xfrm>
            <a:off x="3433763" y="660037"/>
            <a:ext cx="8421687" cy="457232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12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8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panose="02000000000000000000" pitchFamily="50" charset="0"/>
              </a:rPr>
              <a:t>Teil 1: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Kleiner Einblick Geldsystem – </a:t>
            </a:r>
            <a:r>
              <a:rPr lang="de-DE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„Warum sollte ich </a:t>
            </a:r>
            <a:r>
              <a:rPr lang="de-DE" sz="18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OneCoin</a:t>
            </a:r>
            <a:r>
              <a:rPr lang="de-DE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 machen?“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Bezahlsysteme der Zukunft – </a:t>
            </a:r>
            <a:r>
              <a:rPr lang="de-DE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„Wie kann ich mitmachen?“</a:t>
            </a:r>
          </a:p>
          <a:p>
            <a:pPr>
              <a:defRPr/>
            </a:pPr>
            <a:r>
              <a:rPr lang="de-DE" sz="1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panose="02000000000000000000" pitchFamily="50" charset="0"/>
              </a:rPr>
              <a:t>Teil </a:t>
            </a:r>
            <a:r>
              <a:rPr lang="de-DE" sz="18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panose="02000000000000000000" pitchFamily="50" charset="0"/>
              </a:rPr>
              <a:t>2: </a:t>
            </a:r>
            <a:endParaRPr lang="de-DE" sz="1800" u="sng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Der Marketingplan - </a:t>
            </a:r>
            <a:r>
              <a:rPr lang="de-DE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„Was habe ich davon?“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Die ersten Schritte </a:t>
            </a:r>
            <a:r>
              <a:rPr lang="de-DE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– „Wie starte ich am </a:t>
            </a:r>
            <a:r>
              <a:rPr lang="de-DE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besten?</a:t>
            </a:r>
          </a:p>
          <a:p>
            <a:pPr>
              <a:defRPr/>
            </a:pPr>
            <a:r>
              <a:rPr lang="de-DE" sz="1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panose="02000000000000000000" pitchFamily="50" charset="0"/>
              </a:rPr>
              <a:t>Teil </a:t>
            </a:r>
            <a:r>
              <a:rPr lang="de-DE" sz="18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panose="02000000000000000000" pitchFamily="50" charset="0"/>
              </a:rPr>
              <a:t>3</a:t>
            </a:r>
            <a:r>
              <a:rPr lang="de-DE" sz="1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panose="02000000000000000000" pitchFamily="50" charset="0"/>
              </a:rPr>
              <a:t>: </a:t>
            </a:r>
            <a:endParaRPr lang="de-DE" sz="1800" i="1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Fragen &amp; </a:t>
            </a:r>
            <a:r>
              <a:rPr lang="de-DE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Antworten / Gemeinsame Gespräche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sz="18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>
              <a:defRPr/>
            </a:pPr>
            <a:r>
              <a:rPr lang="de-DE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Teil 4: </a:t>
            </a:r>
          </a:p>
          <a:p>
            <a:pPr>
              <a:defRPr/>
            </a:pPr>
            <a:r>
              <a:rPr lang="de-DE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 </a:t>
            </a:r>
            <a:r>
              <a:rPr lang="de-DE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INTENSIVWORKSHOP Morgen 9.00 Uhr – 12.00 Uhr</a:t>
            </a:r>
            <a:endParaRPr lang="de-DE" sz="18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>
              <a:defRPr/>
            </a:pPr>
            <a:endParaRPr lang="de-DE" sz="1800" i="1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>
              <a:defRPr/>
            </a:pPr>
            <a:endParaRPr lang="de-DE" sz="18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8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4312" y="0"/>
            <a:ext cx="4664063" cy="3247986"/>
          </a:xfrm>
        </p:spPr>
      </p:pic>
      <p:cxnSp>
        <p:nvCxnSpPr>
          <p:cNvPr id="17" name="Straight Connector 13"/>
          <p:cNvCxnSpPr/>
          <p:nvPr/>
        </p:nvCxnSpPr>
        <p:spPr>
          <a:xfrm>
            <a:off x="190500" y="6246813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16346" r="15097"/>
          <a:stretch/>
        </p:blipFill>
        <p:spPr>
          <a:xfrm>
            <a:off x="5635685" y="4303001"/>
            <a:ext cx="1737362" cy="168946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748" y="430317"/>
            <a:ext cx="1528733" cy="152873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9717" y="2359712"/>
            <a:ext cx="2336794" cy="1542627"/>
          </a:xfrm>
          <a:prstGeom prst="rect">
            <a:avLst/>
          </a:prstGeom>
        </p:spPr>
      </p:pic>
      <p:sp>
        <p:nvSpPr>
          <p:cNvPr id="22" name="TextBox 16"/>
          <p:cNvSpPr txBox="1"/>
          <p:nvPr/>
        </p:nvSpPr>
        <p:spPr>
          <a:xfrm>
            <a:off x="7373047" y="902295"/>
            <a:ext cx="431765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Regelmäsige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Pausen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24" name="TextBox 16"/>
          <p:cNvSpPr txBox="1"/>
          <p:nvPr/>
        </p:nvSpPr>
        <p:spPr>
          <a:xfrm>
            <a:off x="9179054" y="2897301"/>
            <a:ext cx="90120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10€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25" name="TextBox 16"/>
          <p:cNvSpPr txBox="1"/>
          <p:nvPr/>
        </p:nvSpPr>
        <p:spPr>
          <a:xfrm>
            <a:off x="9227295" y="4892307"/>
            <a:ext cx="100380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10 €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" y="3509928"/>
            <a:ext cx="5061010" cy="253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285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6"/>
          <p:cNvSpPr txBox="1"/>
          <p:nvPr/>
        </p:nvSpPr>
        <p:spPr>
          <a:xfrm>
            <a:off x="1770063" y="1036191"/>
            <a:ext cx="2930802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err="1" smtClean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Tipps</a:t>
            </a:r>
            <a:endParaRPr lang="en-US" sz="3200" dirty="0">
              <a:solidFill>
                <a:srgbClr val="CBA854"/>
              </a:solidFill>
              <a:latin typeface="Nexa Bold" charset="0"/>
              <a:ea typeface="Nexa Bold" charset="0"/>
              <a:cs typeface="Nexa Bold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Zum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Seminar: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4" name="TextBox 63"/>
          <p:cNvSpPr txBox="1"/>
          <p:nvPr/>
        </p:nvSpPr>
        <p:spPr>
          <a:xfrm>
            <a:off x="936703" y="2482686"/>
            <a:ext cx="1168094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Notizen</a:t>
            </a:r>
            <a:r>
              <a:rPr lang="en-US" sz="36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machen</a:t>
            </a:r>
            <a:endParaRPr lang="en-US" sz="3600" spc="300" dirty="0" smtClean="0">
              <a:solidFill>
                <a:schemeClr val="tx1">
                  <a:lumMod val="85000"/>
                  <a:lumOff val="1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Verständnisfragen</a:t>
            </a:r>
            <a:r>
              <a:rPr lang="en-US" sz="36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sofort</a:t>
            </a:r>
            <a:r>
              <a:rPr lang="en-US" sz="36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stellen</a:t>
            </a:r>
            <a:endParaRPr lang="en-US" sz="3600" spc="300" dirty="0" smtClean="0">
              <a:solidFill>
                <a:schemeClr val="tx1">
                  <a:lumMod val="85000"/>
                  <a:lumOff val="1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g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roße</a:t>
            </a:r>
            <a:r>
              <a:rPr lang="en-US" sz="36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Fragen</a:t>
            </a:r>
            <a:r>
              <a:rPr lang="en-US" sz="36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notieren</a:t>
            </a:r>
            <a:endParaRPr lang="en-US" sz="3600" spc="300" dirty="0" smtClean="0">
              <a:solidFill>
                <a:schemeClr val="tx1">
                  <a:lumMod val="85000"/>
                  <a:lumOff val="1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v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orurteilsfrei</a:t>
            </a:r>
            <a:r>
              <a:rPr lang="en-US" sz="36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zuhören</a:t>
            </a:r>
            <a:endParaRPr lang="en-US" sz="3600" spc="300" dirty="0" smtClean="0">
              <a:solidFill>
                <a:schemeClr val="tx1">
                  <a:lumMod val="85000"/>
                  <a:lumOff val="1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36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e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igene</a:t>
            </a:r>
            <a:r>
              <a:rPr lang="en-US" sz="36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Meinung</a:t>
            </a:r>
            <a:r>
              <a:rPr lang="en-US" sz="36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 </a:t>
            </a:r>
            <a:r>
              <a:rPr lang="en-US" sz="3600" spc="3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bilden</a:t>
            </a:r>
            <a:r>
              <a:rPr lang="en-US" sz="3600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aleway" charset="0"/>
                <a:ea typeface="Raleway" charset="0"/>
                <a:cs typeface="Raleway" charset="0"/>
              </a:rPr>
              <a:t>!</a:t>
            </a:r>
            <a:endParaRPr lang="en-US" sz="3600" spc="300" dirty="0">
              <a:solidFill>
                <a:schemeClr val="tx1">
                  <a:lumMod val="85000"/>
                  <a:lumOff val="1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0090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390769" y="1973385"/>
            <a:ext cx="11508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 smtClean="0"/>
              <a:t>THE FUTURE OF PAMENT</a:t>
            </a:r>
          </a:p>
          <a:p>
            <a:pPr algn="ctr"/>
            <a:r>
              <a:rPr lang="de-DE" sz="4000" dirty="0" smtClean="0"/>
              <a:t>15 Minuten für Ihre finanzielle Zukunft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29965816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076575" y="1014413"/>
            <a:ext cx="1112838" cy="1638300"/>
          </a:xfrm>
          <a:prstGeom prst="rect">
            <a:avLst/>
          </a:prstGeom>
          <a:noFill/>
          <a:ln w="1143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843" name="TextBox 14"/>
          <p:cNvSpPr txBox="1">
            <a:spLocks noChangeArrowheads="1"/>
          </p:cNvSpPr>
          <p:nvPr/>
        </p:nvSpPr>
        <p:spPr bwMode="auto">
          <a:xfrm>
            <a:off x="10393363" y="6302375"/>
            <a:ext cx="1489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0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www.yourwebsite.com</a:t>
            </a:r>
            <a:endParaRPr lang="en-US" altLang="de-DE" sz="100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38225" y="2933700"/>
            <a:ext cx="28670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“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Würden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 die Menschen das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Geldsystem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 verstehen,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hätten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wir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eine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 Revolution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noch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vor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 morgen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früh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 Italic" charset="0"/>
                <a:ea typeface="Nexa Book Italic" charset="0"/>
                <a:cs typeface="Nexa Book Italic" charset="0"/>
              </a:rPr>
              <a:t>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0863" y="1574800"/>
            <a:ext cx="3354387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Unser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FINANZSYSTEM</a:t>
            </a:r>
          </a:p>
        </p:txBody>
      </p:sp>
      <p:sp>
        <p:nvSpPr>
          <p:cNvPr id="35846" name="TextBox 18"/>
          <p:cNvSpPr txBox="1">
            <a:spLocks noChangeArrowheads="1"/>
          </p:cNvSpPr>
          <p:nvPr/>
        </p:nvSpPr>
        <p:spPr bwMode="auto">
          <a:xfrm>
            <a:off x="1819275" y="3730625"/>
            <a:ext cx="17494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solidFill>
                  <a:srgbClr val="FF9F1C"/>
                </a:solidFill>
                <a:latin typeface="Signerica Fat" panose="02000000000000000000" pitchFamily="2" charset="0"/>
                <a:ea typeface="Signerica Fat" panose="02000000000000000000" pitchFamily="2" charset="0"/>
                <a:cs typeface="Signerica Fat" panose="02000000000000000000" pitchFamily="2" charset="0"/>
              </a:rPr>
              <a:t>Henry Ford</a:t>
            </a:r>
          </a:p>
        </p:txBody>
      </p:sp>
      <p:pic>
        <p:nvPicPr>
          <p:cNvPr id="2" name="Vergaugel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1974" b="11288"/>
          <a:stretch/>
        </p:blipFill>
        <p:spPr>
          <a:xfrm>
            <a:off x="3998913" y="1228725"/>
            <a:ext cx="7472362" cy="4300538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88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83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3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8" grpId="0" animBg="1"/>
      <p:bldP spid="16" grpId="0"/>
      <p:bldP spid="17" grpId="0"/>
      <p:bldP spid="358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/>
          <p:nvPr/>
        </p:nvSpPr>
        <p:spPr>
          <a:xfrm rot="18900000">
            <a:off x="345282" y="518803"/>
            <a:ext cx="2949575" cy="2949575"/>
          </a:xfrm>
          <a:custGeom>
            <a:avLst/>
            <a:gdLst>
              <a:gd name="connsiteX0" fmla="*/ 3729374 w 3729374"/>
              <a:gd name="connsiteY0" fmla="*/ 0 h 3729374"/>
              <a:gd name="connsiteX1" fmla="*/ 3729373 w 3729374"/>
              <a:gd name="connsiteY1" fmla="*/ 3729374 h 3729374"/>
              <a:gd name="connsiteX2" fmla="*/ 0 w 3729374"/>
              <a:gd name="connsiteY2" fmla="*/ 3729374 h 3729374"/>
              <a:gd name="connsiteX3" fmla="*/ 0 w 3729374"/>
              <a:gd name="connsiteY3" fmla="*/ 0 h 372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374" h="3729374">
                <a:moveTo>
                  <a:pt x="3729374" y="0"/>
                </a:moveTo>
                <a:lnTo>
                  <a:pt x="3729373" y="3729374"/>
                </a:lnTo>
                <a:lnTo>
                  <a:pt x="0" y="37293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31141" y="1495922"/>
            <a:ext cx="2815194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rgbClr val="CBA854"/>
                </a:solidFill>
                <a:latin typeface="Nexa Light" charset="0"/>
                <a:ea typeface="Nexa Light" charset="0"/>
                <a:cs typeface="Nexa Light" charset="0"/>
              </a:rPr>
              <a:t>DAS PROBLEM: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-3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DAS AKTUELLE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GELDSYSTEM</a:t>
            </a:r>
          </a:p>
        </p:txBody>
      </p:sp>
      <p:cxnSp>
        <p:nvCxnSpPr>
          <p:cNvPr id="5" name="Straight Connector 15"/>
          <p:cNvCxnSpPr/>
          <p:nvPr/>
        </p:nvCxnSpPr>
        <p:spPr>
          <a:xfrm>
            <a:off x="11471275" y="6180138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5"/>
          <p:cNvSpPr/>
          <p:nvPr/>
        </p:nvSpPr>
        <p:spPr>
          <a:xfrm>
            <a:off x="382587" y="4299635"/>
            <a:ext cx="422328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Wie entsteht Geld?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4768" y="1185333"/>
            <a:ext cx="5616507" cy="446440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5435159" y="1408815"/>
            <a:ext cx="5667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latin typeface="Nexa Book" panose="02000000000000000000" pitchFamily="50" charset="0"/>
              </a:rPr>
              <a:t>1) Du bringst 100 € zur Bank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/>
          <p:nvPr/>
        </p:nvSpPr>
        <p:spPr>
          <a:xfrm rot="18900000">
            <a:off x="345282" y="518803"/>
            <a:ext cx="2949575" cy="2949575"/>
          </a:xfrm>
          <a:custGeom>
            <a:avLst/>
            <a:gdLst>
              <a:gd name="connsiteX0" fmla="*/ 3729374 w 3729374"/>
              <a:gd name="connsiteY0" fmla="*/ 0 h 3729374"/>
              <a:gd name="connsiteX1" fmla="*/ 3729373 w 3729374"/>
              <a:gd name="connsiteY1" fmla="*/ 3729374 h 3729374"/>
              <a:gd name="connsiteX2" fmla="*/ 0 w 3729374"/>
              <a:gd name="connsiteY2" fmla="*/ 3729374 h 3729374"/>
              <a:gd name="connsiteX3" fmla="*/ 0 w 3729374"/>
              <a:gd name="connsiteY3" fmla="*/ 0 h 372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374" h="3729374">
                <a:moveTo>
                  <a:pt x="3729374" y="0"/>
                </a:moveTo>
                <a:lnTo>
                  <a:pt x="3729373" y="3729374"/>
                </a:lnTo>
                <a:lnTo>
                  <a:pt x="0" y="37293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31141" y="1495922"/>
            <a:ext cx="2815194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rgbClr val="CBA854"/>
                </a:solidFill>
                <a:latin typeface="Nexa Light" charset="0"/>
                <a:ea typeface="Nexa Light" charset="0"/>
                <a:cs typeface="Nexa Light" charset="0"/>
              </a:rPr>
              <a:t>DAS PROBLEM: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-3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DAS AKTUELLE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GELDSYSTEM</a:t>
            </a:r>
          </a:p>
        </p:txBody>
      </p:sp>
      <p:sp>
        <p:nvSpPr>
          <p:cNvPr id="10" name="Rectangle 15"/>
          <p:cNvSpPr/>
          <p:nvPr/>
        </p:nvSpPr>
        <p:spPr>
          <a:xfrm>
            <a:off x="382586" y="4299635"/>
            <a:ext cx="352314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Bank gibt diese 100€ 100 x weiter als Kredit!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126" y="1216789"/>
            <a:ext cx="6643370" cy="4963349"/>
          </a:xfrm>
          <a:prstGeom prst="rect">
            <a:avLst/>
          </a:prstGeom>
        </p:spPr>
      </p:pic>
      <p:sp>
        <p:nvSpPr>
          <p:cNvPr id="12" name="Rectangle 15"/>
          <p:cNvSpPr/>
          <p:nvPr/>
        </p:nvSpPr>
        <p:spPr>
          <a:xfrm>
            <a:off x="382587" y="5245443"/>
            <a:ext cx="352314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Aus 100€ wurden so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Nun 10.000 €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789" y="2942472"/>
            <a:ext cx="835550" cy="827395"/>
          </a:xfrm>
          <a:prstGeom prst="rect">
            <a:avLst/>
          </a:prstGeom>
        </p:spPr>
      </p:pic>
      <p:pic>
        <p:nvPicPr>
          <p:cNvPr id="3" name="Bild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378589"/>
            <a:ext cx="60579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567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/>
          <p:nvPr/>
        </p:nvSpPr>
        <p:spPr>
          <a:xfrm rot="18900000">
            <a:off x="345282" y="518803"/>
            <a:ext cx="2949575" cy="2949575"/>
          </a:xfrm>
          <a:custGeom>
            <a:avLst/>
            <a:gdLst>
              <a:gd name="connsiteX0" fmla="*/ 3729374 w 3729374"/>
              <a:gd name="connsiteY0" fmla="*/ 0 h 3729374"/>
              <a:gd name="connsiteX1" fmla="*/ 3729373 w 3729374"/>
              <a:gd name="connsiteY1" fmla="*/ 3729374 h 3729374"/>
              <a:gd name="connsiteX2" fmla="*/ 0 w 3729374"/>
              <a:gd name="connsiteY2" fmla="*/ 3729374 h 3729374"/>
              <a:gd name="connsiteX3" fmla="*/ 0 w 3729374"/>
              <a:gd name="connsiteY3" fmla="*/ 0 h 372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374" h="3729374">
                <a:moveTo>
                  <a:pt x="3729374" y="0"/>
                </a:moveTo>
                <a:lnTo>
                  <a:pt x="3729373" y="3729374"/>
                </a:lnTo>
                <a:lnTo>
                  <a:pt x="0" y="37293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31141" y="1495922"/>
            <a:ext cx="2815194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rgbClr val="CBA854"/>
                </a:solidFill>
                <a:latin typeface="Nexa Light" charset="0"/>
                <a:ea typeface="Nexa Light" charset="0"/>
                <a:cs typeface="Nexa Light" charset="0"/>
              </a:rPr>
              <a:t>DAS PROBLEM: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-3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DAS AKTUELLE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GELDSYSTEM</a:t>
            </a:r>
          </a:p>
        </p:txBody>
      </p:sp>
      <p:sp>
        <p:nvSpPr>
          <p:cNvPr id="10" name="Rectangle 15"/>
          <p:cNvSpPr/>
          <p:nvPr/>
        </p:nvSpPr>
        <p:spPr>
          <a:xfrm>
            <a:off x="170479" y="4320781"/>
            <a:ext cx="390719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Auf dieses „</a:t>
            </a:r>
            <a:r>
              <a:rPr lang="de-DE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Luftgeld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“ kassiert die Bank Zinsen!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793" y="600891"/>
            <a:ext cx="6531968" cy="5044712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107" y="2129246"/>
            <a:ext cx="543993" cy="53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984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10981"/>
          <a:stretch/>
        </p:blipFill>
        <p:spPr>
          <a:xfrm>
            <a:off x="3561259" y="0"/>
            <a:ext cx="8515350" cy="5443538"/>
          </a:xfrm>
          <a:prstGeom prst="rect">
            <a:avLst/>
          </a:prstGeom>
        </p:spPr>
      </p:pic>
      <p:sp>
        <p:nvSpPr>
          <p:cNvPr id="8" name="Freeform 11"/>
          <p:cNvSpPr/>
          <p:nvPr/>
        </p:nvSpPr>
        <p:spPr>
          <a:xfrm rot="18900000">
            <a:off x="345282" y="518803"/>
            <a:ext cx="2949575" cy="2949575"/>
          </a:xfrm>
          <a:custGeom>
            <a:avLst/>
            <a:gdLst>
              <a:gd name="connsiteX0" fmla="*/ 3729374 w 3729374"/>
              <a:gd name="connsiteY0" fmla="*/ 0 h 3729374"/>
              <a:gd name="connsiteX1" fmla="*/ 3729373 w 3729374"/>
              <a:gd name="connsiteY1" fmla="*/ 3729374 h 3729374"/>
              <a:gd name="connsiteX2" fmla="*/ 0 w 3729374"/>
              <a:gd name="connsiteY2" fmla="*/ 3729374 h 3729374"/>
              <a:gd name="connsiteX3" fmla="*/ 0 w 3729374"/>
              <a:gd name="connsiteY3" fmla="*/ 0 h 372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374" h="3729374">
                <a:moveTo>
                  <a:pt x="3729374" y="0"/>
                </a:moveTo>
                <a:lnTo>
                  <a:pt x="3729373" y="3729374"/>
                </a:lnTo>
                <a:lnTo>
                  <a:pt x="0" y="37293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31141" y="1495922"/>
            <a:ext cx="2815194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rgbClr val="CBA854"/>
                </a:solidFill>
                <a:latin typeface="Nexa Light" charset="0"/>
                <a:ea typeface="Nexa Light" charset="0"/>
                <a:cs typeface="Nexa Light" charset="0"/>
              </a:rPr>
              <a:t>DAS PROBLEM: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-3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DAS AKTUELLE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GELDSYSTEM</a:t>
            </a:r>
          </a:p>
        </p:txBody>
      </p:sp>
      <p:sp>
        <p:nvSpPr>
          <p:cNvPr id="10" name="Rectangle 15"/>
          <p:cNvSpPr/>
          <p:nvPr/>
        </p:nvSpPr>
        <p:spPr>
          <a:xfrm>
            <a:off x="170478" y="4320781"/>
            <a:ext cx="414187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Durch Zinsen entsteht wieder neuer Geldbedarf!</a:t>
            </a:r>
          </a:p>
        </p:txBody>
      </p:sp>
    </p:spTree>
    <p:extLst>
      <p:ext uri="{BB962C8B-B14F-4D97-AF65-F5344CB8AC3E}">
        <p14:creationId xmlns:p14="http://schemas.microsoft.com/office/powerpoint/2010/main" val="29498057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1"/>
          <p:cNvSpPr/>
          <p:nvPr/>
        </p:nvSpPr>
        <p:spPr>
          <a:xfrm rot="18900000">
            <a:off x="345282" y="518803"/>
            <a:ext cx="2949575" cy="2949575"/>
          </a:xfrm>
          <a:custGeom>
            <a:avLst/>
            <a:gdLst>
              <a:gd name="connsiteX0" fmla="*/ 3729374 w 3729374"/>
              <a:gd name="connsiteY0" fmla="*/ 0 h 3729374"/>
              <a:gd name="connsiteX1" fmla="*/ 3729373 w 3729374"/>
              <a:gd name="connsiteY1" fmla="*/ 3729374 h 3729374"/>
              <a:gd name="connsiteX2" fmla="*/ 0 w 3729374"/>
              <a:gd name="connsiteY2" fmla="*/ 3729374 h 3729374"/>
              <a:gd name="connsiteX3" fmla="*/ 0 w 3729374"/>
              <a:gd name="connsiteY3" fmla="*/ 0 h 372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29374" h="3729374">
                <a:moveTo>
                  <a:pt x="3729374" y="0"/>
                </a:moveTo>
                <a:lnTo>
                  <a:pt x="3729373" y="3729374"/>
                </a:lnTo>
                <a:lnTo>
                  <a:pt x="0" y="37293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31141" y="1495922"/>
            <a:ext cx="2815194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rgbClr val="CBA854"/>
                </a:solidFill>
                <a:latin typeface="Nexa Light" charset="0"/>
                <a:ea typeface="Nexa Light" charset="0"/>
                <a:cs typeface="Nexa Light" charset="0"/>
              </a:rPr>
              <a:t>DAS PROBLEM: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-3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DAS AKTUELLE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GELDSYSTEM</a:t>
            </a:r>
          </a:p>
        </p:txBody>
      </p:sp>
      <p:pic>
        <p:nvPicPr>
          <p:cNvPr id="11" name="Bildobjekt 75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34070" y="316877"/>
            <a:ext cx="8112376" cy="5541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Bildobjekt 73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34069" y="316877"/>
            <a:ext cx="8112376" cy="5541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Bildobjekt 72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34067" y="316877"/>
            <a:ext cx="8112377" cy="5541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Bildobjekt 74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534066" y="316877"/>
            <a:ext cx="8112378" cy="5541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Bildobjekt 71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534064" y="313508"/>
            <a:ext cx="8112379" cy="55163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hteck 1"/>
          <p:cNvSpPr/>
          <p:nvPr/>
        </p:nvSpPr>
        <p:spPr>
          <a:xfrm>
            <a:off x="3538406" y="1642054"/>
            <a:ext cx="8103693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Glaubt hier noch jemand</a:t>
            </a:r>
          </a:p>
          <a:p>
            <a:pPr algn="ctr"/>
            <a:r>
              <a:rPr lang="de-DE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 Währungen?</a:t>
            </a:r>
          </a:p>
        </p:txBody>
      </p:sp>
    </p:spTree>
    <p:extLst>
      <p:ext uri="{BB962C8B-B14F-4D97-AF65-F5344CB8AC3E}">
        <p14:creationId xmlns:p14="http://schemas.microsoft.com/office/powerpoint/2010/main" val="538155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2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2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2" fill="hold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83311"/>
            <a:ext cx="4955716" cy="286232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ALLES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SCHONMAL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  <a:ea typeface="Nexa Bold" charset="0"/>
                <a:cs typeface="Nexa Bold" charset="0"/>
              </a:rPr>
              <a:t>DA GEWESEN</a:t>
            </a:r>
          </a:p>
        </p:txBody>
      </p:sp>
      <p:pic>
        <p:nvPicPr>
          <p:cNvPr id="2" name="Bildplatzhalter 1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010" r="5010"/>
          <a:stretch>
            <a:fillRect/>
          </a:stretch>
        </p:blipFill>
        <p:spPr>
          <a:xfrm>
            <a:off x="6096000" y="1367"/>
            <a:ext cx="6096000" cy="3429000"/>
          </a:xfrm>
          <a:custGeom>
            <a:avLst/>
            <a:gdLst>
              <a:gd name="T0" fmla="*/ 0 w 6096000"/>
              <a:gd name="T1" fmla="*/ 0 h 3429000"/>
              <a:gd name="T2" fmla="*/ 6096000 w 6096000"/>
              <a:gd name="T3" fmla="*/ 0 h 3429000"/>
              <a:gd name="T4" fmla="*/ 6096000 w 6096000"/>
              <a:gd name="T5" fmla="*/ 3429000 h 3429000"/>
              <a:gd name="T6" fmla="*/ 0 w 6096000"/>
              <a:gd name="T7" fmla="*/ 3429000 h 3429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70" y="3302942"/>
            <a:ext cx="5842000" cy="35052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670" y="3302942"/>
            <a:ext cx="6193330" cy="360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132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96900" y="742154"/>
            <a:ext cx="5807424" cy="20005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Wer</a:t>
            </a:r>
            <a:r>
              <a:rPr lang="en-US" sz="48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800" dirty="0" err="1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glaubt</a:t>
            </a:r>
            <a:r>
              <a:rPr lang="en-US" sz="48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DER EURO BLEIBT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LÄNGER ALS 5 JAHRE?</a:t>
            </a:r>
          </a:p>
        </p:txBody>
      </p:sp>
      <p:cxnSp>
        <p:nvCxnSpPr>
          <p:cNvPr id="51" name="Straight Connector 14"/>
          <p:cNvCxnSpPr/>
          <p:nvPr/>
        </p:nvCxnSpPr>
        <p:spPr>
          <a:xfrm flipH="1">
            <a:off x="793750" y="2698755"/>
            <a:ext cx="2859088" cy="0"/>
          </a:xfrm>
          <a:prstGeom prst="line">
            <a:avLst/>
          </a:prstGeom>
          <a:ln w="28575"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8"/>
          <p:cNvSpPr txBox="1"/>
          <p:nvPr/>
        </p:nvSpPr>
        <p:spPr>
          <a:xfrm>
            <a:off x="5104436" y="5293317"/>
            <a:ext cx="6058325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BANKEN </a:t>
            </a:r>
            <a:r>
              <a:rPr 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&amp; KONZERNE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“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glauben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”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nicht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! Die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wissen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!</a:t>
            </a:r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909" y="2332806"/>
            <a:ext cx="6119843" cy="392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497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14"/>
          <p:cNvCxnSpPr/>
          <p:nvPr/>
        </p:nvCxnSpPr>
        <p:spPr>
          <a:xfrm flipH="1">
            <a:off x="808498" y="2070562"/>
            <a:ext cx="2859088" cy="0"/>
          </a:xfrm>
          <a:prstGeom prst="line">
            <a:avLst/>
          </a:prstGeom>
          <a:ln w="28575"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"/>
          <p:cNvSpPr/>
          <p:nvPr/>
        </p:nvSpPr>
        <p:spPr>
          <a:xfrm>
            <a:off x="274368" y="3504071"/>
            <a:ext cx="6881806" cy="3162208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Inhaltsplatzhalter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995" y="282083"/>
            <a:ext cx="5994397" cy="3221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Bild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019" y="4183440"/>
            <a:ext cx="1404373" cy="1650231"/>
          </a:xfrm>
          <a:prstGeom prst="rect">
            <a:avLst/>
          </a:prstGeom>
        </p:spPr>
      </p:pic>
      <p:sp>
        <p:nvSpPr>
          <p:cNvPr id="12" name="TextBox 18"/>
          <p:cNvSpPr txBox="1"/>
          <p:nvPr/>
        </p:nvSpPr>
        <p:spPr>
          <a:xfrm>
            <a:off x="360433" y="664920"/>
            <a:ext cx="5516767" cy="20005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8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Einzige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Alternative: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  <a:ea typeface="Nexa Bold" charset="0"/>
                <a:cs typeface="Nexa Bold" charset="0"/>
              </a:rPr>
              <a:t>DIE KRYPTOWÄHRUNG</a:t>
            </a:r>
          </a:p>
        </p:txBody>
      </p:sp>
      <p:sp>
        <p:nvSpPr>
          <p:cNvPr id="14" name="Textfeld 6"/>
          <p:cNvSpPr txBox="1">
            <a:spLocks noChangeArrowheads="1"/>
          </p:cNvSpPr>
          <p:nvPr/>
        </p:nvSpPr>
        <p:spPr bwMode="auto">
          <a:xfrm>
            <a:off x="572466" y="3554671"/>
            <a:ext cx="6583708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2100" dirty="0">
                <a:solidFill>
                  <a:schemeClr val="bg1"/>
                </a:solidFill>
                <a:latin typeface="Nexa Book" panose="02000000000000000000" pitchFamily="50" charset="0"/>
              </a:rPr>
              <a:t>Jede digitale Münze ist mit einem fälschungssicheren Algorithmus gesichert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2100" dirty="0">
                <a:solidFill>
                  <a:schemeClr val="bg1"/>
                </a:solidFill>
                <a:latin typeface="Nexa Book" panose="02000000000000000000" pitchFamily="50" charset="0"/>
              </a:rPr>
              <a:t>Begrenztes Angebot, kann nicht „nachgedruckt“ werden 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2100" dirty="0">
                <a:solidFill>
                  <a:schemeClr val="bg1"/>
                </a:solidFill>
                <a:latin typeface="Nexa Book" panose="02000000000000000000" pitchFamily="50" charset="0"/>
              </a:rPr>
              <a:t>Blitzschnelle Transaktionen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2100" dirty="0">
                <a:solidFill>
                  <a:schemeClr val="bg1"/>
                </a:solidFill>
                <a:latin typeface="Nexa Book" panose="02000000000000000000" pitchFamily="50" charset="0"/>
              </a:rPr>
              <a:t>Keine geographische Beschränkung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2100" dirty="0">
                <a:solidFill>
                  <a:schemeClr val="bg1"/>
                </a:solidFill>
                <a:latin typeface="Nexa Book" panose="02000000000000000000" pitchFamily="50" charset="0"/>
              </a:rPr>
              <a:t>Extrem niedrige Transaktionskosten</a:t>
            </a: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altLang="de-DE" sz="2400" dirty="0">
                <a:solidFill>
                  <a:schemeClr val="bg1"/>
                </a:solidFill>
                <a:latin typeface="Nexa Book" panose="02000000000000000000" pitchFamily="50" charset="0"/>
              </a:rPr>
              <a:t>Die Kontrolle liegt bei den Nutzern</a:t>
            </a:r>
          </a:p>
        </p:txBody>
      </p:sp>
      <p:pic>
        <p:nvPicPr>
          <p:cNvPr id="22" name="Grafik 12"/>
          <p:cNvPicPr>
            <a:picLocks noChangeAspect="1"/>
          </p:cNvPicPr>
          <p:nvPr/>
        </p:nvPicPr>
        <p:blipFill rotWithShape="1">
          <a:blip r:embed="rId4"/>
          <a:srcRect l="5672"/>
          <a:stretch/>
        </p:blipFill>
        <p:spPr bwMode="auto">
          <a:xfrm>
            <a:off x="353682" y="940225"/>
            <a:ext cx="6473492" cy="386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feld 20"/>
          <p:cNvSpPr txBox="1"/>
          <p:nvPr/>
        </p:nvSpPr>
        <p:spPr>
          <a:xfrm>
            <a:off x="6355758" y="382802"/>
            <a:ext cx="5400713" cy="59093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Barclays, BBVA, Commonwealth Bank of Australia, Credit Suisse, Goldman Sachs, J.P. Morgan,</a:t>
            </a:r>
            <a:r>
              <a:rPr lang="de-DE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[7]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 Royal Bank of Scotland, State Street,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UBS.Bank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of America, BNY Mellon, Citi, Commerzbank, </a:t>
            </a:r>
          </a:p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Deutsche Bank, HSBC, Mitsubishi UFJ Financial Group, Morgan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Stanley,National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Australia Bank, Royal Bank of Canada, </a:t>
            </a:r>
          </a:p>
          <a:p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Skandinaviska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Enskilda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Banken,</a:t>
            </a:r>
            <a:r>
              <a:rPr lang="de-DE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Société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Générale,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and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 Toronto-Dominion Bank.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Mizuho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Bank, Nordea, UniCredit. BNP Paribas, Wells Fargo, ING, Macquarie Group 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and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the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 Canadian Imperial Bank of Commerce. BMO Financial Group, Danske Bank, Intesa Sanpaolo, Natixis, Nomura, </a:t>
            </a:r>
          </a:p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Northern Trust, OP Financial Group, Banco Santander, Scotiabank, Sumitomo Mitsui Banking Corporation, U.S.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Bancorp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,</a:t>
            </a:r>
          </a:p>
          <a:p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 Westpac Banking Corporation, SBI Holdings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of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Japan, Hana Financial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of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South Korea, Bank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Itau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of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de-D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Brazil</a:t>
            </a:r>
            <a:r>
              <a: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, Toyota Financial Services.</a:t>
            </a: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0062" y="273107"/>
            <a:ext cx="7682265" cy="6284637"/>
          </a:xfrm>
          <a:prstGeom prst="rect">
            <a:avLst/>
          </a:prstGeom>
        </p:spPr>
      </p:pic>
      <p:pic>
        <p:nvPicPr>
          <p:cNvPr id="18" name="Bild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4398" y="1893078"/>
            <a:ext cx="7798903" cy="4956458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1037" y="382802"/>
            <a:ext cx="6420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711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446952" y="591622"/>
            <a:ext cx="880818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WAS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Kommt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wohl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nach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dem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Euro?</a:t>
            </a:r>
          </a:p>
        </p:txBody>
      </p:sp>
      <p:cxnSp>
        <p:nvCxnSpPr>
          <p:cNvPr id="51" name="Straight Connector 14"/>
          <p:cNvCxnSpPr/>
          <p:nvPr/>
        </p:nvCxnSpPr>
        <p:spPr>
          <a:xfrm flipH="1">
            <a:off x="4080336" y="2027699"/>
            <a:ext cx="6969546" cy="0"/>
          </a:xfrm>
          <a:prstGeom prst="line">
            <a:avLst/>
          </a:prstGeom>
          <a:ln w="28575"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765" y="2387595"/>
            <a:ext cx="2366079" cy="124613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897" y="2381953"/>
            <a:ext cx="2036513" cy="127282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510" y="2381953"/>
            <a:ext cx="2236292" cy="125791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4413" y="2346630"/>
            <a:ext cx="1347606" cy="1347606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5886" y="2506751"/>
            <a:ext cx="1038804" cy="103880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5062" y="2362983"/>
            <a:ext cx="1252229" cy="125222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8" name="TextBox 18"/>
          <p:cNvSpPr txBox="1"/>
          <p:nvPr/>
        </p:nvSpPr>
        <p:spPr>
          <a:xfrm>
            <a:off x="927689" y="4109734"/>
            <a:ext cx="1032744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WIEDER BANKENKONTROLLIERT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498" y="4940731"/>
            <a:ext cx="1836584" cy="1836584"/>
          </a:xfrm>
          <a:prstGeom prst="rect">
            <a:avLst/>
          </a:prstGeom>
        </p:spPr>
      </p:pic>
      <p:sp>
        <p:nvSpPr>
          <p:cNvPr id="20" name="TextBox 18"/>
          <p:cNvSpPr txBox="1"/>
          <p:nvPr/>
        </p:nvSpPr>
        <p:spPr>
          <a:xfrm>
            <a:off x="2828488" y="5595609"/>
            <a:ext cx="671113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VON UNS – FÜR UNS!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7943" y="2185937"/>
            <a:ext cx="2116504" cy="166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718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iley Cyrus - Wrecking Ball ♥ - ( HD Music Sound )™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2405" end="154082.458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4475" y="6248400"/>
            <a:ext cx="609600" cy="609600"/>
          </a:xfrm>
          <a:prstGeom prst="rect">
            <a:avLst/>
          </a:prstGeom>
        </p:spPr>
      </p:pic>
      <p:pic>
        <p:nvPicPr>
          <p:cNvPr id="2" name="Bild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330" y="1090246"/>
            <a:ext cx="9297306" cy="6858000"/>
          </a:xfrm>
          <a:prstGeom prst="rect">
            <a:avLst/>
          </a:prstGeom>
        </p:spPr>
      </p:pic>
      <p:pic>
        <p:nvPicPr>
          <p:cNvPr id="3" name="Bild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02"/>
          <a:stretch/>
        </p:blipFill>
        <p:spPr>
          <a:xfrm>
            <a:off x="2127338" y="0"/>
            <a:ext cx="8563708" cy="6906895"/>
          </a:xfrm>
          <a:prstGeom prst="rect">
            <a:avLst/>
          </a:prstGeom>
        </p:spPr>
      </p:pic>
      <p:pic>
        <p:nvPicPr>
          <p:cNvPr id="5" name="Bild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1" t="52448" b="30350"/>
          <a:stretch/>
        </p:blipFill>
        <p:spPr>
          <a:xfrm>
            <a:off x="1133836" y="2198076"/>
            <a:ext cx="11058164" cy="1002324"/>
          </a:xfrm>
          <a:prstGeom prst="rect">
            <a:avLst/>
          </a:prstGeom>
        </p:spPr>
      </p:pic>
      <p:sp>
        <p:nvSpPr>
          <p:cNvPr id="9" name="TextBox 18"/>
          <p:cNvSpPr txBox="1"/>
          <p:nvPr/>
        </p:nvSpPr>
        <p:spPr>
          <a:xfrm>
            <a:off x="7031398" y="2283739"/>
            <a:ext cx="4305666" cy="83099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Februar</a:t>
            </a: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 2016</a:t>
            </a:r>
          </a:p>
        </p:txBody>
      </p:sp>
      <p:pic>
        <p:nvPicPr>
          <p:cNvPr id="11" name="Grafik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6302375"/>
            <a:ext cx="179228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038" y="6246813"/>
            <a:ext cx="1792287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8"/>
          <p:cNvSpPr txBox="1"/>
          <p:nvPr/>
        </p:nvSpPr>
        <p:spPr>
          <a:xfrm>
            <a:off x="1836563" y="4112139"/>
            <a:ext cx="8662395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Die </a:t>
            </a:r>
            <a:r>
              <a:rPr lang="en-US" sz="4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Marktkapitalisierung</a:t>
            </a: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Januar</a:t>
            </a: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 2017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c</a:t>
            </a:r>
            <a:r>
              <a:rPr lang="en-US" sz="4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ld" charset="0"/>
                <a:ea typeface="Nexa Bold" charset="0"/>
                <a:cs typeface="Nexa Bold" charset="0"/>
              </a:rPr>
              <a:t>a. 54 MRD EUR!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exa Bold" charset="0"/>
              <a:ea typeface="Nexa Bold" charset="0"/>
              <a:cs typeface="Nex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9882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" descr="historical-data-bitco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5" y="1580443"/>
            <a:ext cx="11728495" cy="4408842"/>
          </a:xfrm>
          <a:prstGeom prst="rect">
            <a:avLst/>
          </a:prstGeom>
        </p:spPr>
      </p:pic>
      <p:pic>
        <p:nvPicPr>
          <p:cNvPr id="12" name="Obraz 11" descr="Logo 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164" y="674052"/>
            <a:ext cx="2057400" cy="429998"/>
          </a:xfrm>
          <a:prstGeom prst="rect">
            <a:avLst/>
          </a:prstGeom>
        </p:spPr>
      </p:pic>
      <p:pic>
        <p:nvPicPr>
          <p:cNvPr id="13" name="Obraz 4" descr="Logo 0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8681">
            <a:off x="7946918" y="3887145"/>
            <a:ext cx="3430501" cy="14511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13870" y="194477"/>
            <a:ext cx="414254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rgbClr val="FF9F1B"/>
                </a:solidFill>
                <a:latin typeface="Nexa Bold" charset="0"/>
                <a:ea typeface="Nexa Bold" charset="0"/>
                <a:cs typeface="Nexa Bold" charset="0"/>
              </a:rPr>
              <a:t>Der </a:t>
            </a:r>
            <a:r>
              <a:rPr lang="en-US" sz="2800" dirty="0" err="1">
                <a:solidFill>
                  <a:srgbClr val="FF9F1B"/>
                </a:solidFill>
                <a:latin typeface="Nexa Bold" charset="0"/>
                <a:ea typeface="Nexa Bold" charset="0"/>
                <a:cs typeface="Nexa Bold" charset="0"/>
              </a:rPr>
              <a:t>Großvater</a:t>
            </a:r>
            <a:r>
              <a:rPr lang="en-US" sz="2800" dirty="0">
                <a:solidFill>
                  <a:srgbClr val="FF9F1B"/>
                </a:solidFill>
                <a:latin typeface="Nexa Bold" charset="0"/>
                <a:ea typeface="Nexa Bold" charset="0"/>
                <a:cs typeface="Nexa Bold" charset="0"/>
              </a:rPr>
              <a:t> der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KRYPTOWÄHRUNG</a:t>
            </a:r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9624241" y="3161683"/>
            <a:ext cx="2035770" cy="77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700 EUR</a:t>
            </a:r>
          </a:p>
          <a:p>
            <a:pPr algn="ctr"/>
            <a:r>
              <a:rPr 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2016</a:t>
            </a:r>
          </a:p>
        </p:txBody>
      </p:sp>
      <p:sp>
        <p:nvSpPr>
          <p:cNvPr id="16" name="Titel 1"/>
          <p:cNvSpPr txBox="1">
            <a:spLocks/>
          </p:cNvSpPr>
          <p:nvPr/>
        </p:nvSpPr>
        <p:spPr>
          <a:xfrm>
            <a:off x="1502925" y="3792630"/>
            <a:ext cx="2819307" cy="1168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2600"/>
              </a:lnSpc>
            </a:pPr>
            <a:r>
              <a:rPr 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2012 – 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0,10   EUR</a:t>
            </a:r>
          </a:p>
          <a:p>
            <a:pPr>
              <a:lnSpc>
                <a:spcPts val="2600"/>
              </a:lnSpc>
            </a:pPr>
            <a:r>
              <a:rPr 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2010 – 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1/4    Cent</a:t>
            </a:r>
          </a:p>
          <a:p>
            <a:pPr>
              <a:lnSpc>
                <a:spcPts val="2600"/>
              </a:lnSpc>
            </a:pPr>
            <a:r>
              <a:rPr 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2009 – </a:t>
            </a: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1/10  Cent</a:t>
            </a:r>
          </a:p>
        </p:txBody>
      </p:sp>
      <p:pic>
        <p:nvPicPr>
          <p:cNvPr id="18" name="Bildschirmfoto 2016-03-10 um 08.26.35.png"/>
          <p:cNvPicPr>
            <a:picLocks noChangeAspect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>
          <a:xfrm>
            <a:off x="484905" y="1104050"/>
            <a:ext cx="7073848" cy="5325928"/>
          </a:xfrm>
          <a:prstGeom prst="rect">
            <a:avLst/>
          </a:prstGeom>
          <a:ln w="25400">
            <a:miter lim="400000"/>
          </a:ln>
          <a:effectLst>
            <a:outerShdw blurRad="127000" dist="76200" dir="5520000" rotWithShape="0">
              <a:srgbClr val="000000">
                <a:alpha val="60000"/>
              </a:srgbClr>
            </a:outerShdw>
          </a:effectLst>
        </p:spPr>
      </p:pic>
      <p:pic>
        <p:nvPicPr>
          <p:cNvPr id="28" name="Obraz 2" descr="Apartment 0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278" y="2041879"/>
            <a:ext cx="6886333" cy="3880386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2109863" y="3798149"/>
            <a:ext cx="7399101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1.300 Bitcoin Millionäre</a:t>
            </a:r>
          </a:p>
        </p:txBody>
      </p:sp>
    </p:spTree>
    <p:extLst>
      <p:ext uri="{BB962C8B-B14F-4D97-AF65-F5344CB8AC3E}">
        <p14:creationId xmlns:p14="http://schemas.microsoft.com/office/powerpoint/2010/main" val="17306133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16" grpId="0"/>
      <p:bldP spid="18" grpId="0" animBg="1" advAuto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90500" y="4932363"/>
            <a:ext cx="49562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Was </a:t>
            </a:r>
            <a:r>
              <a:rPr lang="en-US" sz="2000" dirty="0" err="1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ist</a:t>
            </a:r>
            <a:endParaRPr lang="en-US" sz="2000" dirty="0">
              <a:solidFill>
                <a:srgbClr val="CBA854"/>
              </a:solidFill>
              <a:latin typeface="Nexa Bold" charset="0"/>
              <a:ea typeface="Nexa Bold" charset="0"/>
              <a:cs typeface="Nexa Bold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ONELIFE/ONECOIN?</a:t>
            </a:r>
          </a:p>
        </p:txBody>
      </p:sp>
      <p:sp>
        <p:nvSpPr>
          <p:cNvPr id="43012" name="Freeform 11"/>
          <p:cNvSpPr>
            <a:spLocks noChangeArrowheads="1"/>
          </p:cNvSpPr>
          <p:nvPr/>
        </p:nvSpPr>
        <p:spPr bwMode="auto">
          <a:xfrm>
            <a:off x="538163" y="501650"/>
            <a:ext cx="365125" cy="406400"/>
          </a:xfrm>
          <a:custGeom>
            <a:avLst/>
            <a:gdLst>
              <a:gd name="T0" fmla="*/ 2147483646 w 9250"/>
              <a:gd name="T1" fmla="*/ 2147483646 h 10313"/>
              <a:gd name="T2" fmla="*/ 2147483646 w 9250"/>
              <a:gd name="T3" fmla="*/ 2147483646 h 10313"/>
              <a:gd name="T4" fmla="*/ 2147483646 w 9250"/>
              <a:gd name="T5" fmla="*/ 2147483646 h 10313"/>
              <a:gd name="T6" fmla="*/ 2147483646 w 9250"/>
              <a:gd name="T7" fmla="*/ 2147483646 h 10313"/>
              <a:gd name="T8" fmla="*/ 2147483646 w 9250"/>
              <a:gd name="T9" fmla="*/ 2147483646 h 10313"/>
              <a:gd name="T10" fmla="*/ 2147483646 w 9250"/>
              <a:gd name="T11" fmla="*/ 2147483646 h 10313"/>
              <a:gd name="T12" fmla="*/ 2147483646 w 9250"/>
              <a:gd name="T13" fmla="*/ 2147483646 h 10313"/>
              <a:gd name="T14" fmla="*/ 2147483646 w 9250"/>
              <a:gd name="T15" fmla="*/ 2147483646 h 10313"/>
              <a:gd name="T16" fmla="*/ 2147483646 w 9250"/>
              <a:gd name="T17" fmla="*/ 2147483646 h 10313"/>
              <a:gd name="T18" fmla="*/ 2147483646 w 9250"/>
              <a:gd name="T19" fmla="*/ 2147483646 h 10313"/>
              <a:gd name="T20" fmla="*/ 2147483646 w 9250"/>
              <a:gd name="T21" fmla="*/ 2147483646 h 10313"/>
              <a:gd name="T22" fmla="*/ 2147483646 w 9250"/>
              <a:gd name="T23" fmla="*/ 2147483646 h 10313"/>
              <a:gd name="T24" fmla="*/ 2147483646 w 9250"/>
              <a:gd name="T25" fmla="*/ 2147483646 h 10313"/>
              <a:gd name="T26" fmla="*/ 2147483646 w 9250"/>
              <a:gd name="T27" fmla="*/ 2147483646 h 10313"/>
              <a:gd name="T28" fmla="*/ 2147483646 w 9250"/>
              <a:gd name="T29" fmla="*/ 2147483646 h 10313"/>
              <a:gd name="T30" fmla="*/ 2147483646 w 9250"/>
              <a:gd name="T31" fmla="*/ 2147483646 h 10313"/>
              <a:gd name="T32" fmla="*/ 0 w 9250"/>
              <a:gd name="T33" fmla="*/ 2147483646 h 10313"/>
              <a:gd name="T34" fmla="*/ 2147483646 w 9250"/>
              <a:gd name="T35" fmla="*/ 2147483646 h 10313"/>
              <a:gd name="T36" fmla="*/ 2147483646 w 9250"/>
              <a:gd name="T37" fmla="*/ 2147483646 h 10313"/>
              <a:gd name="T38" fmla="*/ 2147483646 w 9250"/>
              <a:gd name="T39" fmla="*/ 2147483646 h 10313"/>
              <a:gd name="T40" fmla="*/ 2147483646 w 9250"/>
              <a:gd name="T41" fmla="*/ 2147483646 h 10313"/>
              <a:gd name="T42" fmla="*/ 2147483646 w 9250"/>
              <a:gd name="T43" fmla="*/ 2147483646 h 10313"/>
              <a:gd name="T44" fmla="*/ 2147483646 w 9250"/>
              <a:gd name="T45" fmla="*/ 2147483646 h 10313"/>
              <a:gd name="T46" fmla="*/ 2147483646 w 9250"/>
              <a:gd name="T47" fmla="*/ 2147483646 h 10313"/>
              <a:gd name="T48" fmla="*/ 2147483646 w 9250"/>
              <a:gd name="T49" fmla="*/ 2147483646 h 10313"/>
              <a:gd name="T50" fmla="*/ 2147483646 w 9250"/>
              <a:gd name="T51" fmla="*/ 2147483646 h 10313"/>
              <a:gd name="T52" fmla="*/ 2147483646 w 9250"/>
              <a:gd name="T53" fmla="*/ 2147483646 h 10313"/>
              <a:gd name="T54" fmla="*/ 2147483646 w 9250"/>
              <a:gd name="T55" fmla="*/ 2147483646 h 10313"/>
              <a:gd name="T56" fmla="*/ 2147483646 w 9250"/>
              <a:gd name="T57" fmla="*/ 2147483646 h 10313"/>
              <a:gd name="T58" fmla="*/ 2147483646 w 9250"/>
              <a:gd name="T59" fmla="*/ 2147483646 h 10313"/>
              <a:gd name="T60" fmla="*/ 2147483646 w 9250"/>
              <a:gd name="T61" fmla="*/ 2147483646 h 10313"/>
              <a:gd name="T62" fmla="*/ 2147483646 w 9250"/>
              <a:gd name="T63" fmla="*/ 2147483646 h 10313"/>
              <a:gd name="T64" fmla="*/ 2147483646 w 9250"/>
              <a:gd name="T65" fmla="*/ 2147483646 h 1031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9250" h="10313">
                <a:moveTo>
                  <a:pt x="6562" y="813"/>
                </a:moveTo>
                <a:lnTo>
                  <a:pt x="6562" y="813"/>
                </a:lnTo>
                <a:cubicBezTo>
                  <a:pt x="7062" y="813"/>
                  <a:pt x="7530" y="875"/>
                  <a:pt x="7937" y="969"/>
                </a:cubicBezTo>
                <a:cubicBezTo>
                  <a:pt x="8312" y="1094"/>
                  <a:pt x="8624" y="1188"/>
                  <a:pt x="8874" y="1313"/>
                </a:cubicBezTo>
                <a:cubicBezTo>
                  <a:pt x="9093" y="1438"/>
                  <a:pt x="9218" y="1531"/>
                  <a:pt x="9218" y="1594"/>
                </a:cubicBezTo>
                <a:cubicBezTo>
                  <a:pt x="9249" y="1656"/>
                  <a:pt x="9124" y="1625"/>
                  <a:pt x="8874" y="1531"/>
                </a:cubicBezTo>
                <a:cubicBezTo>
                  <a:pt x="8655" y="1438"/>
                  <a:pt x="8437" y="1375"/>
                  <a:pt x="8249" y="1375"/>
                </a:cubicBezTo>
                <a:cubicBezTo>
                  <a:pt x="8062" y="1375"/>
                  <a:pt x="7843" y="1375"/>
                  <a:pt x="7593" y="1406"/>
                </a:cubicBezTo>
                <a:cubicBezTo>
                  <a:pt x="7312" y="1469"/>
                  <a:pt x="6999" y="1500"/>
                  <a:pt x="6593" y="1594"/>
                </a:cubicBezTo>
                <a:cubicBezTo>
                  <a:pt x="6187" y="1656"/>
                  <a:pt x="5655" y="1719"/>
                  <a:pt x="4999" y="1781"/>
                </a:cubicBezTo>
                <a:cubicBezTo>
                  <a:pt x="4968" y="2063"/>
                  <a:pt x="4843" y="2438"/>
                  <a:pt x="4624" y="2906"/>
                </a:cubicBezTo>
                <a:cubicBezTo>
                  <a:pt x="4438" y="3375"/>
                  <a:pt x="4188" y="3875"/>
                  <a:pt x="3938" y="4438"/>
                </a:cubicBezTo>
                <a:cubicBezTo>
                  <a:pt x="3656" y="4969"/>
                  <a:pt x="3406" y="5530"/>
                  <a:pt x="3125" y="6093"/>
                </a:cubicBezTo>
                <a:cubicBezTo>
                  <a:pt x="2844" y="6655"/>
                  <a:pt x="2594" y="7155"/>
                  <a:pt x="2406" y="7624"/>
                </a:cubicBezTo>
                <a:cubicBezTo>
                  <a:pt x="2188" y="8093"/>
                  <a:pt x="2031" y="8468"/>
                  <a:pt x="1938" y="8749"/>
                </a:cubicBezTo>
                <a:cubicBezTo>
                  <a:pt x="1875" y="9030"/>
                  <a:pt x="1875" y="9187"/>
                  <a:pt x="2000" y="9187"/>
                </a:cubicBezTo>
                <a:cubicBezTo>
                  <a:pt x="2188" y="9187"/>
                  <a:pt x="2375" y="9093"/>
                  <a:pt x="2594" y="8937"/>
                </a:cubicBezTo>
                <a:cubicBezTo>
                  <a:pt x="2781" y="8749"/>
                  <a:pt x="3000" y="8562"/>
                  <a:pt x="3219" y="8280"/>
                </a:cubicBezTo>
                <a:cubicBezTo>
                  <a:pt x="3406" y="8030"/>
                  <a:pt x="3625" y="7749"/>
                  <a:pt x="3844" y="7437"/>
                </a:cubicBezTo>
                <a:cubicBezTo>
                  <a:pt x="4031" y="7124"/>
                  <a:pt x="4219" y="6843"/>
                  <a:pt x="4375" y="6562"/>
                </a:cubicBezTo>
                <a:cubicBezTo>
                  <a:pt x="4563" y="6280"/>
                  <a:pt x="4687" y="6062"/>
                  <a:pt x="4811" y="5843"/>
                </a:cubicBezTo>
                <a:cubicBezTo>
                  <a:pt x="4905" y="5655"/>
                  <a:pt x="4999" y="5530"/>
                  <a:pt x="5030" y="5468"/>
                </a:cubicBezTo>
                <a:cubicBezTo>
                  <a:pt x="5062" y="5437"/>
                  <a:pt x="5124" y="5374"/>
                  <a:pt x="5155" y="5343"/>
                </a:cubicBezTo>
                <a:cubicBezTo>
                  <a:pt x="5218" y="5343"/>
                  <a:pt x="5249" y="5343"/>
                  <a:pt x="5280" y="5343"/>
                </a:cubicBezTo>
                <a:cubicBezTo>
                  <a:pt x="5312" y="5374"/>
                  <a:pt x="5312" y="5437"/>
                  <a:pt x="5280" y="5562"/>
                </a:cubicBezTo>
                <a:cubicBezTo>
                  <a:pt x="5218" y="5655"/>
                  <a:pt x="5155" y="5812"/>
                  <a:pt x="5030" y="5999"/>
                </a:cubicBezTo>
                <a:cubicBezTo>
                  <a:pt x="4749" y="6405"/>
                  <a:pt x="4469" y="6843"/>
                  <a:pt x="4188" y="7343"/>
                </a:cubicBezTo>
                <a:cubicBezTo>
                  <a:pt x="3906" y="7843"/>
                  <a:pt x="3594" y="8312"/>
                  <a:pt x="3313" y="8749"/>
                </a:cubicBezTo>
                <a:cubicBezTo>
                  <a:pt x="3031" y="9187"/>
                  <a:pt x="2750" y="9562"/>
                  <a:pt x="2500" y="9874"/>
                </a:cubicBezTo>
                <a:cubicBezTo>
                  <a:pt x="2250" y="10155"/>
                  <a:pt x="2000" y="10312"/>
                  <a:pt x="1813" y="10312"/>
                </a:cubicBezTo>
                <a:cubicBezTo>
                  <a:pt x="1719" y="10312"/>
                  <a:pt x="1562" y="10249"/>
                  <a:pt x="1344" y="10155"/>
                </a:cubicBezTo>
                <a:cubicBezTo>
                  <a:pt x="1156" y="10030"/>
                  <a:pt x="938" y="9905"/>
                  <a:pt x="750" y="9780"/>
                </a:cubicBezTo>
                <a:cubicBezTo>
                  <a:pt x="563" y="9624"/>
                  <a:pt x="375" y="9499"/>
                  <a:pt x="219" y="9343"/>
                </a:cubicBezTo>
                <a:cubicBezTo>
                  <a:pt x="94" y="9187"/>
                  <a:pt x="0" y="9062"/>
                  <a:pt x="0" y="8968"/>
                </a:cubicBezTo>
                <a:cubicBezTo>
                  <a:pt x="0" y="8843"/>
                  <a:pt x="63" y="8624"/>
                  <a:pt x="188" y="8312"/>
                </a:cubicBezTo>
                <a:cubicBezTo>
                  <a:pt x="281" y="7999"/>
                  <a:pt x="438" y="7655"/>
                  <a:pt x="625" y="7249"/>
                </a:cubicBezTo>
                <a:cubicBezTo>
                  <a:pt x="813" y="6843"/>
                  <a:pt x="1031" y="6405"/>
                  <a:pt x="1250" y="5937"/>
                </a:cubicBezTo>
                <a:cubicBezTo>
                  <a:pt x="1469" y="5468"/>
                  <a:pt x="1719" y="5000"/>
                  <a:pt x="1969" y="4500"/>
                </a:cubicBezTo>
                <a:cubicBezTo>
                  <a:pt x="2219" y="4031"/>
                  <a:pt x="2438" y="3563"/>
                  <a:pt x="2656" y="3125"/>
                </a:cubicBezTo>
                <a:cubicBezTo>
                  <a:pt x="2875" y="2688"/>
                  <a:pt x="3094" y="2281"/>
                  <a:pt x="3250" y="1906"/>
                </a:cubicBezTo>
                <a:cubicBezTo>
                  <a:pt x="2875" y="1938"/>
                  <a:pt x="2531" y="1938"/>
                  <a:pt x="2250" y="1938"/>
                </a:cubicBezTo>
                <a:cubicBezTo>
                  <a:pt x="1969" y="1906"/>
                  <a:pt x="1750" y="1875"/>
                  <a:pt x="1625" y="1813"/>
                </a:cubicBezTo>
                <a:cubicBezTo>
                  <a:pt x="1406" y="1750"/>
                  <a:pt x="1250" y="1625"/>
                  <a:pt x="1156" y="1531"/>
                </a:cubicBezTo>
                <a:cubicBezTo>
                  <a:pt x="1063" y="1406"/>
                  <a:pt x="1000" y="1313"/>
                  <a:pt x="969" y="1188"/>
                </a:cubicBezTo>
                <a:cubicBezTo>
                  <a:pt x="969" y="1094"/>
                  <a:pt x="969" y="1000"/>
                  <a:pt x="969" y="906"/>
                </a:cubicBezTo>
                <a:cubicBezTo>
                  <a:pt x="1000" y="844"/>
                  <a:pt x="1031" y="750"/>
                  <a:pt x="1063" y="688"/>
                </a:cubicBezTo>
                <a:cubicBezTo>
                  <a:pt x="1063" y="656"/>
                  <a:pt x="1094" y="625"/>
                  <a:pt x="1125" y="594"/>
                </a:cubicBezTo>
                <a:cubicBezTo>
                  <a:pt x="1156" y="594"/>
                  <a:pt x="1188" y="563"/>
                  <a:pt x="1219" y="563"/>
                </a:cubicBezTo>
                <a:cubicBezTo>
                  <a:pt x="1281" y="563"/>
                  <a:pt x="1313" y="563"/>
                  <a:pt x="1375" y="563"/>
                </a:cubicBezTo>
                <a:cubicBezTo>
                  <a:pt x="1313" y="750"/>
                  <a:pt x="1344" y="875"/>
                  <a:pt x="1437" y="969"/>
                </a:cubicBezTo>
                <a:cubicBezTo>
                  <a:pt x="1531" y="1063"/>
                  <a:pt x="1656" y="1125"/>
                  <a:pt x="1875" y="1156"/>
                </a:cubicBezTo>
                <a:cubicBezTo>
                  <a:pt x="2063" y="1188"/>
                  <a:pt x="2313" y="1219"/>
                  <a:pt x="2594" y="1188"/>
                </a:cubicBezTo>
                <a:cubicBezTo>
                  <a:pt x="2906" y="1188"/>
                  <a:pt x="3219" y="1156"/>
                  <a:pt x="3594" y="1125"/>
                </a:cubicBezTo>
                <a:cubicBezTo>
                  <a:pt x="3719" y="844"/>
                  <a:pt x="3750" y="688"/>
                  <a:pt x="3750" y="594"/>
                </a:cubicBezTo>
                <a:cubicBezTo>
                  <a:pt x="3750" y="500"/>
                  <a:pt x="3750" y="438"/>
                  <a:pt x="3719" y="375"/>
                </a:cubicBezTo>
                <a:cubicBezTo>
                  <a:pt x="3719" y="313"/>
                  <a:pt x="3688" y="250"/>
                  <a:pt x="3656" y="219"/>
                </a:cubicBezTo>
                <a:cubicBezTo>
                  <a:pt x="3625" y="156"/>
                  <a:pt x="3594" y="125"/>
                  <a:pt x="3563" y="94"/>
                </a:cubicBezTo>
                <a:cubicBezTo>
                  <a:pt x="3500" y="62"/>
                  <a:pt x="3531" y="31"/>
                  <a:pt x="3625" y="31"/>
                </a:cubicBezTo>
                <a:cubicBezTo>
                  <a:pt x="3719" y="0"/>
                  <a:pt x="3844" y="0"/>
                  <a:pt x="4000" y="0"/>
                </a:cubicBezTo>
                <a:cubicBezTo>
                  <a:pt x="4063" y="0"/>
                  <a:pt x="4156" y="31"/>
                  <a:pt x="4250" y="62"/>
                </a:cubicBezTo>
                <a:cubicBezTo>
                  <a:pt x="4344" y="94"/>
                  <a:pt x="4438" y="156"/>
                  <a:pt x="4531" y="219"/>
                </a:cubicBezTo>
                <a:cubicBezTo>
                  <a:pt x="4624" y="313"/>
                  <a:pt x="4687" y="406"/>
                  <a:pt x="4780" y="531"/>
                </a:cubicBezTo>
                <a:cubicBezTo>
                  <a:pt x="4874" y="625"/>
                  <a:pt x="4936" y="781"/>
                  <a:pt x="4999" y="969"/>
                </a:cubicBezTo>
                <a:cubicBezTo>
                  <a:pt x="4999" y="969"/>
                  <a:pt x="5062" y="969"/>
                  <a:pt x="5124" y="938"/>
                </a:cubicBezTo>
                <a:cubicBezTo>
                  <a:pt x="5218" y="938"/>
                  <a:pt x="5343" y="906"/>
                  <a:pt x="5499" y="906"/>
                </a:cubicBezTo>
                <a:cubicBezTo>
                  <a:pt x="5655" y="875"/>
                  <a:pt x="5812" y="844"/>
                  <a:pt x="5999" y="844"/>
                </a:cubicBezTo>
                <a:cubicBezTo>
                  <a:pt x="6187" y="813"/>
                  <a:pt x="6374" y="813"/>
                  <a:pt x="6562" y="81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3" name="Bildplatzhalter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-1498" r="-1541"/>
          <a:stretch/>
        </p:blipFill>
        <p:spPr>
          <a:xfrm>
            <a:off x="639582" y="725170"/>
            <a:ext cx="2444359" cy="2372285"/>
          </a:xfrm>
          <a:custGeom>
            <a:avLst/>
            <a:gdLst>
              <a:gd name="T0" fmla="*/ 0 w 3037115"/>
              <a:gd name="T1" fmla="*/ 0 h 3657600"/>
              <a:gd name="T2" fmla="*/ 3036207 w 3037115"/>
              <a:gd name="T3" fmla="*/ 0 h 3657600"/>
              <a:gd name="T4" fmla="*/ 3036207 w 3037115"/>
              <a:gd name="T5" fmla="*/ 3657600 h 3657600"/>
              <a:gd name="T6" fmla="*/ 0 w 3037115"/>
              <a:gd name="T7" fmla="*/ 3657600 h 3657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037115" h="3657600">
                <a:moveTo>
                  <a:pt x="0" y="0"/>
                </a:moveTo>
                <a:lnTo>
                  <a:pt x="3037115" y="0"/>
                </a:lnTo>
                <a:lnTo>
                  <a:pt x="3037115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3"/>
          <p:cNvPicPr>
            <a:picLocks noChangeAspect="1"/>
          </p:cNvPicPr>
          <p:nvPr/>
        </p:nvPicPr>
        <p:blipFill rotWithShape="1">
          <a:blip r:embed="rId3"/>
          <a:srcRect l="1415" t="3355" r="461" b="979"/>
          <a:stretch/>
        </p:blipFill>
        <p:spPr>
          <a:xfrm>
            <a:off x="5248186" y="501649"/>
            <a:ext cx="5853996" cy="5861583"/>
          </a:xfrm>
          <a:prstGeom prst="ellips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8362" y="249237"/>
            <a:ext cx="1905000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6796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458788" y="4932363"/>
            <a:ext cx="3984625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Die </a:t>
            </a:r>
            <a:r>
              <a:rPr lang="en-US" sz="2000" dirty="0" err="1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sicherste</a:t>
            </a:r>
            <a:endParaRPr lang="en-US" sz="2000" dirty="0">
              <a:solidFill>
                <a:srgbClr val="CBA854"/>
              </a:solidFill>
              <a:latin typeface="Nexa Bold" charset="0"/>
              <a:ea typeface="Nexa Bold" charset="0"/>
              <a:cs typeface="Nexa Bold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Kryptowährung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43012" name="Freeform 11"/>
          <p:cNvSpPr>
            <a:spLocks noChangeArrowheads="1"/>
          </p:cNvSpPr>
          <p:nvPr/>
        </p:nvSpPr>
        <p:spPr bwMode="auto">
          <a:xfrm>
            <a:off x="538163" y="501650"/>
            <a:ext cx="365125" cy="406400"/>
          </a:xfrm>
          <a:custGeom>
            <a:avLst/>
            <a:gdLst>
              <a:gd name="T0" fmla="*/ 2147483646 w 9250"/>
              <a:gd name="T1" fmla="*/ 2147483646 h 10313"/>
              <a:gd name="T2" fmla="*/ 2147483646 w 9250"/>
              <a:gd name="T3" fmla="*/ 2147483646 h 10313"/>
              <a:gd name="T4" fmla="*/ 2147483646 w 9250"/>
              <a:gd name="T5" fmla="*/ 2147483646 h 10313"/>
              <a:gd name="T6" fmla="*/ 2147483646 w 9250"/>
              <a:gd name="T7" fmla="*/ 2147483646 h 10313"/>
              <a:gd name="T8" fmla="*/ 2147483646 w 9250"/>
              <a:gd name="T9" fmla="*/ 2147483646 h 10313"/>
              <a:gd name="T10" fmla="*/ 2147483646 w 9250"/>
              <a:gd name="T11" fmla="*/ 2147483646 h 10313"/>
              <a:gd name="T12" fmla="*/ 2147483646 w 9250"/>
              <a:gd name="T13" fmla="*/ 2147483646 h 10313"/>
              <a:gd name="T14" fmla="*/ 2147483646 w 9250"/>
              <a:gd name="T15" fmla="*/ 2147483646 h 10313"/>
              <a:gd name="T16" fmla="*/ 2147483646 w 9250"/>
              <a:gd name="T17" fmla="*/ 2147483646 h 10313"/>
              <a:gd name="T18" fmla="*/ 2147483646 w 9250"/>
              <a:gd name="T19" fmla="*/ 2147483646 h 10313"/>
              <a:gd name="T20" fmla="*/ 2147483646 w 9250"/>
              <a:gd name="T21" fmla="*/ 2147483646 h 10313"/>
              <a:gd name="T22" fmla="*/ 2147483646 w 9250"/>
              <a:gd name="T23" fmla="*/ 2147483646 h 10313"/>
              <a:gd name="T24" fmla="*/ 2147483646 w 9250"/>
              <a:gd name="T25" fmla="*/ 2147483646 h 10313"/>
              <a:gd name="T26" fmla="*/ 2147483646 w 9250"/>
              <a:gd name="T27" fmla="*/ 2147483646 h 10313"/>
              <a:gd name="T28" fmla="*/ 2147483646 w 9250"/>
              <a:gd name="T29" fmla="*/ 2147483646 h 10313"/>
              <a:gd name="T30" fmla="*/ 2147483646 w 9250"/>
              <a:gd name="T31" fmla="*/ 2147483646 h 10313"/>
              <a:gd name="T32" fmla="*/ 0 w 9250"/>
              <a:gd name="T33" fmla="*/ 2147483646 h 10313"/>
              <a:gd name="T34" fmla="*/ 2147483646 w 9250"/>
              <a:gd name="T35" fmla="*/ 2147483646 h 10313"/>
              <a:gd name="T36" fmla="*/ 2147483646 w 9250"/>
              <a:gd name="T37" fmla="*/ 2147483646 h 10313"/>
              <a:gd name="T38" fmla="*/ 2147483646 w 9250"/>
              <a:gd name="T39" fmla="*/ 2147483646 h 10313"/>
              <a:gd name="T40" fmla="*/ 2147483646 w 9250"/>
              <a:gd name="T41" fmla="*/ 2147483646 h 10313"/>
              <a:gd name="T42" fmla="*/ 2147483646 w 9250"/>
              <a:gd name="T43" fmla="*/ 2147483646 h 10313"/>
              <a:gd name="T44" fmla="*/ 2147483646 w 9250"/>
              <a:gd name="T45" fmla="*/ 2147483646 h 10313"/>
              <a:gd name="T46" fmla="*/ 2147483646 w 9250"/>
              <a:gd name="T47" fmla="*/ 2147483646 h 10313"/>
              <a:gd name="T48" fmla="*/ 2147483646 w 9250"/>
              <a:gd name="T49" fmla="*/ 2147483646 h 10313"/>
              <a:gd name="T50" fmla="*/ 2147483646 w 9250"/>
              <a:gd name="T51" fmla="*/ 2147483646 h 10313"/>
              <a:gd name="T52" fmla="*/ 2147483646 w 9250"/>
              <a:gd name="T53" fmla="*/ 2147483646 h 10313"/>
              <a:gd name="T54" fmla="*/ 2147483646 w 9250"/>
              <a:gd name="T55" fmla="*/ 2147483646 h 10313"/>
              <a:gd name="T56" fmla="*/ 2147483646 w 9250"/>
              <a:gd name="T57" fmla="*/ 2147483646 h 10313"/>
              <a:gd name="T58" fmla="*/ 2147483646 w 9250"/>
              <a:gd name="T59" fmla="*/ 2147483646 h 10313"/>
              <a:gd name="T60" fmla="*/ 2147483646 w 9250"/>
              <a:gd name="T61" fmla="*/ 2147483646 h 10313"/>
              <a:gd name="T62" fmla="*/ 2147483646 w 9250"/>
              <a:gd name="T63" fmla="*/ 2147483646 h 10313"/>
              <a:gd name="T64" fmla="*/ 2147483646 w 9250"/>
              <a:gd name="T65" fmla="*/ 2147483646 h 1031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9250" h="10313">
                <a:moveTo>
                  <a:pt x="6562" y="813"/>
                </a:moveTo>
                <a:lnTo>
                  <a:pt x="6562" y="813"/>
                </a:lnTo>
                <a:cubicBezTo>
                  <a:pt x="7062" y="813"/>
                  <a:pt x="7530" y="875"/>
                  <a:pt x="7937" y="969"/>
                </a:cubicBezTo>
                <a:cubicBezTo>
                  <a:pt x="8312" y="1094"/>
                  <a:pt x="8624" y="1188"/>
                  <a:pt x="8874" y="1313"/>
                </a:cubicBezTo>
                <a:cubicBezTo>
                  <a:pt x="9093" y="1438"/>
                  <a:pt x="9218" y="1531"/>
                  <a:pt x="9218" y="1594"/>
                </a:cubicBezTo>
                <a:cubicBezTo>
                  <a:pt x="9249" y="1656"/>
                  <a:pt x="9124" y="1625"/>
                  <a:pt x="8874" y="1531"/>
                </a:cubicBezTo>
                <a:cubicBezTo>
                  <a:pt x="8655" y="1438"/>
                  <a:pt x="8437" y="1375"/>
                  <a:pt x="8249" y="1375"/>
                </a:cubicBezTo>
                <a:cubicBezTo>
                  <a:pt x="8062" y="1375"/>
                  <a:pt x="7843" y="1375"/>
                  <a:pt x="7593" y="1406"/>
                </a:cubicBezTo>
                <a:cubicBezTo>
                  <a:pt x="7312" y="1469"/>
                  <a:pt x="6999" y="1500"/>
                  <a:pt x="6593" y="1594"/>
                </a:cubicBezTo>
                <a:cubicBezTo>
                  <a:pt x="6187" y="1656"/>
                  <a:pt x="5655" y="1719"/>
                  <a:pt x="4999" y="1781"/>
                </a:cubicBezTo>
                <a:cubicBezTo>
                  <a:pt x="4968" y="2063"/>
                  <a:pt x="4843" y="2438"/>
                  <a:pt x="4624" y="2906"/>
                </a:cubicBezTo>
                <a:cubicBezTo>
                  <a:pt x="4438" y="3375"/>
                  <a:pt x="4188" y="3875"/>
                  <a:pt x="3938" y="4438"/>
                </a:cubicBezTo>
                <a:cubicBezTo>
                  <a:pt x="3656" y="4969"/>
                  <a:pt x="3406" y="5530"/>
                  <a:pt x="3125" y="6093"/>
                </a:cubicBezTo>
                <a:cubicBezTo>
                  <a:pt x="2844" y="6655"/>
                  <a:pt x="2594" y="7155"/>
                  <a:pt x="2406" y="7624"/>
                </a:cubicBezTo>
                <a:cubicBezTo>
                  <a:pt x="2188" y="8093"/>
                  <a:pt x="2031" y="8468"/>
                  <a:pt x="1938" y="8749"/>
                </a:cubicBezTo>
                <a:cubicBezTo>
                  <a:pt x="1875" y="9030"/>
                  <a:pt x="1875" y="9187"/>
                  <a:pt x="2000" y="9187"/>
                </a:cubicBezTo>
                <a:cubicBezTo>
                  <a:pt x="2188" y="9187"/>
                  <a:pt x="2375" y="9093"/>
                  <a:pt x="2594" y="8937"/>
                </a:cubicBezTo>
                <a:cubicBezTo>
                  <a:pt x="2781" y="8749"/>
                  <a:pt x="3000" y="8562"/>
                  <a:pt x="3219" y="8280"/>
                </a:cubicBezTo>
                <a:cubicBezTo>
                  <a:pt x="3406" y="8030"/>
                  <a:pt x="3625" y="7749"/>
                  <a:pt x="3844" y="7437"/>
                </a:cubicBezTo>
                <a:cubicBezTo>
                  <a:pt x="4031" y="7124"/>
                  <a:pt x="4219" y="6843"/>
                  <a:pt x="4375" y="6562"/>
                </a:cubicBezTo>
                <a:cubicBezTo>
                  <a:pt x="4563" y="6280"/>
                  <a:pt x="4687" y="6062"/>
                  <a:pt x="4811" y="5843"/>
                </a:cubicBezTo>
                <a:cubicBezTo>
                  <a:pt x="4905" y="5655"/>
                  <a:pt x="4999" y="5530"/>
                  <a:pt x="5030" y="5468"/>
                </a:cubicBezTo>
                <a:cubicBezTo>
                  <a:pt x="5062" y="5437"/>
                  <a:pt x="5124" y="5374"/>
                  <a:pt x="5155" y="5343"/>
                </a:cubicBezTo>
                <a:cubicBezTo>
                  <a:pt x="5218" y="5343"/>
                  <a:pt x="5249" y="5343"/>
                  <a:pt x="5280" y="5343"/>
                </a:cubicBezTo>
                <a:cubicBezTo>
                  <a:pt x="5312" y="5374"/>
                  <a:pt x="5312" y="5437"/>
                  <a:pt x="5280" y="5562"/>
                </a:cubicBezTo>
                <a:cubicBezTo>
                  <a:pt x="5218" y="5655"/>
                  <a:pt x="5155" y="5812"/>
                  <a:pt x="5030" y="5999"/>
                </a:cubicBezTo>
                <a:cubicBezTo>
                  <a:pt x="4749" y="6405"/>
                  <a:pt x="4469" y="6843"/>
                  <a:pt x="4188" y="7343"/>
                </a:cubicBezTo>
                <a:cubicBezTo>
                  <a:pt x="3906" y="7843"/>
                  <a:pt x="3594" y="8312"/>
                  <a:pt x="3313" y="8749"/>
                </a:cubicBezTo>
                <a:cubicBezTo>
                  <a:pt x="3031" y="9187"/>
                  <a:pt x="2750" y="9562"/>
                  <a:pt x="2500" y="9874"/>
                </a:cubicBezTo>
                <a:cubicBezTo>
                  <a:pt x="2250" y="10155"/>
                  <a:pt x="2000" y="10312"/>
                  <a:pt x="1813" y="10312"/>
                </a:cubicBezTo>
                <a:cubicBezTo>
                  <a:pt x="1719" y="10312"/>
                  <a:pt x="1562" y="10249"/>
                  <a:pt x="1344" y="10155"/>
                </a:cubicBezTo>
                <a:cubicBezTo>
                  <a:pt x="1156" y="10030"/>
                  <a:pt x="938" y="9905"/>
                  <a:pt x="750" y="9780"/>
                </a:cubicBezTo>
                <a:cubicBezTo>
                  <a:pt x="563" y="9624"/>
                  <a:pt x="375" y="9499"/>
                  <a:pt x="219" y="9343"/>
                </a:cubicBezTo>
                <a:cubicBezTo>
                  <a:pt x="94" y="9187"/>
                  <a:pt x="0" y="9062"/>
                  <a:pt x="0" y="8968"/>
                </a:cubicBezTo>
                <a:cubicBezTo>
                  <a:pt x="0" y="8843"/>
                  <a:pt x="63" y="8624"/>
                  <a:pt x="188" y="8312"/>
                </a:cubicBezTo>
                <a:cubicBezTo>
                  <a:pt x="281" y="7999"/>
                  <a:pt x="438" y="7655"/>
                  <a:pt x="625" y="7249"/>
                </a:cubicBezTo>
                <a:cubicBezTo>
                  <a:pt x="813" y="6843"/>
                  <a:pt x="1031" y="6405"/>
                  <a:pt x="1250" y="5937"/>
                </a:cubicBezTo>
                <a:cubicBezTo>
                  <a:pt x="1469" y="5468"/>
                  <a:pt x="1719" y="5000"/>
                  <a:pt x="1969" y="4500"/>
                </a:cubicBezTo>
                <a:cubicBezTo>
                  <a:pt x="2219" y="4031"/>
                  <a:pt x="2438" y="3563"/>
                  <a:pt x="2656" y="3125"/>
                </a:cubicBezTo>
                <a:cubicBezTo>
                  <a:pt x="2875" y="2688"/>
                  <a:pt x="3094" y="2281"/>
                  <a:pt x="3250" y="1906"/>
                </a:cubicBezTo>
                <a:cubicBezTo>
                  <a:pt x="2875" y="1938"/>
                  <a:pt x="2531" y="1938"/>
                  <a:pt x="2250" y="1938"/>
                </a:cubicBezTo>
                <a:cubicBezTo>
                  <a:pt x="1969" y="1906"/>
                  <a:pt x="1750" y="1875"/>
                  <a:pt x="1625" y="1813"/>
                </a:cubicBezTo>
                <a:cubicBezTo>
                  <a:pt x="1406" y="1750"/>
                  <a:pt x="1250" y="1625"/>
                  <a:pt x="1156" y="1531"/>
                </a:cubicBezTo>
                <a:cubicBezTo>
                  <a:pt x="1063" y="1406"/>
                  <a:pt x="1000" y="1313"/>
                  <a:pt x="969" y="1188"/>
                </a:cubicBezTo>
                <a:cubicBezTo>
                  <a:pt x="969" y="1094"/>
                  <a:pt x="969" y="1000"/>
                  <a:pt x="969" y="906"/>
                </a:cubicBezTo>
                <a:cubicBezTo>
                  <a:pt x="1000" y="844"/>
                  <a:pt x="1031" y="750"/>
                  <a:pt x="1063" y="688"/>
                </a:cubicBezTo>
                <a:cubicBezTo>
                  <a:pt x="1063" y="656"/>
                  <a:pt x="1094" y="625"/>
                  <a:pt x="1125" y="594"/>
                </a:cubicBezTo>
                <a:cubicBezTo>
                  <a:pt x="1156" y="594"/>
                  <a:pt x="1188" y="563"/>
                  <a:pt x="1219" y="563"/>
                </a:cubicBezTo>
                <a:cubicBezTo>
                  <a:pt x="1281" y="563"/>
                  <a:pt x="1313" y="563"/>
                  <a:pt x="1375" y="563"/>
                </a:cubicBezTo>
                <a:cubicBezTo>
                  <a:pt x="1313" y="750"/>
                  <a:pt x="1344" y="875"/>
                  <a:pt x="1437" y="969"/>
                </a:cubicBezTo>
                <a:cubicBezTo>
                  <a:pt x="1531" y="1063"/>
                  <a:pt x="1656" y="1125"/>
                  <a:pt x="1875" y="1156"/>
                </a:cubicBezTo>
                <a:cubicBezTo>
                  <a:pt x="2063" y="1188"/>
                  <a:pt x="2313" y="1219"/>
                  <a:pt x="2594" y="1188"/>
                </a:cubicBezTo>
                <a:cubicBezTo>
                  <a:pt x="2906" y="1188"/>
                  <a:pt x="3219" y="1156"/>
                  <a:pt x="3594" y="1125"/>
                </a:cubicBezTo>
                <a:cubicBezTo>
                  <a:pt x="3719" y="844"/>
                  <a:pt x="3750" y="688"/>
                  <a:pt x="3750" y="594"/>
                </a:cubicBezTo>
                <a:cubicBezTo>
                  <a:pt x="3750" y="500"/>
                  <a:pt x="3750" y="438"/>
                  <a:pt x="3719" y="375"/>
                </a:cubicBezTo>
                <a:cubicBezTo>
                  <a:pt x="3719" y="313"/>
                  <a:pt x="3688" y="250"/>
                  <a:pt x="3656" y="219"/>
                </a:cubicBezTo>
                <a:cubicBezTo>
                  <a:pt x="3625" y="156"/>
                  <a:pt x="3594" y="125"/>
                  <a:pt x="3563" y="94"/>
                </a:cubicBezTo>
                <a:cubicBezTo>
                  <a:pt x="3500" y="62"/>
                  <a:pt x="3531" y="31"/>
                  <a:pt x="3625" y="31"/>
                </a:cubicBezTo>
                <a:cubicBezTo>
                  <a:pt x="3719" y="0"/>
                  <a:pt x="3844" y="0"/>
                  <a:pt x="4000" y="0"/>
                </a:cubicBezTo>
                <a:cubicBezTo>
                  <a:pt x="4063" y="0"/>
                  <a:pt x="4156" y="31"/>
                  <a:pt x="4250" y="62"/>
                </a:cubicBezTo>
                <a:cubicBezTo>
                  <a:pt x="4344" y="94"/>
                  <a:pt x="4438" y="156"/>
                  <a:pt x="4531" y="219"/>
                </a:cubicBezTo>
                <a:cubicBezTo>
                  <a:pt x="4624" y="313"/>
                  <a:pt x="4687" y="406"/>
                  <a:pt x="4780" y="531"/>
                </a:cubicBezTo>
                <a:cubicBezTo>
                  <a:pt x="4874" y="625"/>
                  <a:pt x="4936" y="781"/>
                  <a:pt x="4999" y="969"/>
                </a:cubicBezTo>
                <a:cubicBezTo>
                  <a:pt x="4999" y="969"/>
                  <a:pt x="5062" y="969"/>
                  <a:pt x="5124" y="938"/>
                </a:cubicBezTo>
                <a:cubicBezTo>
                  <a:pt x="5218" y="938"/>
                  <a:pt x="5343" y="906"/>
                  <a:pt x="5499" y="906"/>
                </a:cubicBezTo>
                <a:cubicBezTo>
                  <a:pt x="5655" y="875"/>
                  <a:pt x="5812" y="844"/>
                  <a:pt x="5999" y="844"/>
                </a:cubicBezTo>
                <a:cubicBezTo>
                  <a:pt x="6187" y="813"/>
                  <a:pt x="6374" y="813"/>
                  <a:pt x="6562" y="813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3" name="Bildplatzhalter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-1498" r="-1541"/>
          <a:stretch/>
        </p:blipFill>
        <p:spPr>
          <a:xfrm>
            <a:off x="236672" y="1025616"/>
            <a:ext cx="3021090" cy="2932010"/>
          </a:xfrm>
          <a:custGeom>
            <a:avLst/>
            <a:gdLst>
              <a:gd name="T0" fmla="*/ 0 w 3037115"/>
              <a:gd name="T1" fmla="*/ 0 h 3657600"/>
              <a:gd name="T2" fmla="*/ 3036207 w 3037115"/>
              <a:gd name="T3" fmla="*/ 0 h 3657600"/>
              <a:gd name="T4" fmla="*/ 3036207 w 3037115"/>
              <a:gd name="T5" fmla="*/ 3657600 h 3657600"/>
              <a:gd name="T6" fmla="*/ 0 w 3037115"/>
              <a:gd name="T7" fmla="*/ 3657600 h 3657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037115" h="3657600">
                <a:moveTo>
                  <a:pt x="0" y="0"/>
                </a:moveTo>
                <a:lnTo>
                  <a:pt x="3037115" y="0"/>
                </a:lnTo>
                <a:lnTo>
                  <a:pt x="3037115" y="3657600"/>
                </a:lnTo>
                <a:lnTo>
                  <a:pt x="0" y="3657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520" y="1025616"/>
            <a:ext cx="5938520" cy="371157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669" y="908050"/>
            <a:ext cx="6555371" cy="527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166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"/>
          <p:cNvSpPr/>
          <p:nvPr/>
        </p:nvSpPr>
        <p:spPr>
          <a:xfrm>
            <a:off x="-12698" y="3114667"/>
            <a:ext cx="12192000" cy="2346705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TextBox 13"/>
          <p:cNvSpPr txBox="1"/>
          <p:nvPr/>
        </p:nvSpPr>
        <p:spPr>
          <a:xfrm>
            <a:off x="18168" y="338185"/>
            <a:ext cx="12192000" cy="24314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spc="-300" dirty="0" err="1">
                <a:solidFill>
                  <a:srgbClr val="CBA854"/>
                </a:solidFill>
                <a:latin typeface="Nexa Light" charset="0"/>
                <a:ea typeface="Nexa Light" charset="0"/>
                <a:cs typeface="Nexa Light" charset="0"/>
              </a:rPr>
              <a:t>Weitere</a:t>
            </a:r>
            <a:r>
              <a:rPr lang="en-US" sz="7200" spc="-300" dirty="0">
                <a:solidFill>
                  <a:srgbClr val="CBA854"/>
                </a:solidFill>
                <a:latin typeface="Nexa Light" charset="0"/>
                <a:ea typeface="Nexa Light" charset="0"/>
                <a:cs typeface="Nexa Light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spc="-300" dirty="0" err="1">
                <a:solidFill>
                  <a:srgbClr val="37333B"/>
                </a:solidFill>
                <a:latin typeface="Nexa Bold" panose="02000000000000000000" pitchFamily="50" charset="0"/>
                <a:ea typeface="Nexa Bold" charset="0"/>
                <a:cs typeface="Nexa Bold" charset="0"/>
              </a:rPr>
              <a:t>Rekorde</a:t>
            </a:r>
            <a:endParaRPr lang="en-US" sz="8000" spc="-300" dirty="0">
              <a:solidFill>
                <a:srgbClr val="37333B"/>
              </a:solidFill>
              <a:latin typeface="Nexa Bold" panose="02000000000000000000" pitchFamily="50" charset="0"/>
              <a:ea typeface="Nexa Bold" charset="0"/>
              <a:cs typeface="Nexa Bold" charset="0"/>
            </a:endParaRPr>
          </a:p>
        </p:txBody>
      </p:sp>
      <p:sp>
        <p:nvSpPr>
          <p:cNvPr id="31" name="Textfeld 6"/>
          <p:cNvSpPr txBox="1">
            <a:spLocks noChangeArrowheads="1"/>
          </p:cNvSpPr>
          <p:nvPr/>
        </p:nvSpPr>
        <p:spPr bwMode="auto">
          <a:xfrm>
            <a:off x="713496" y="3383999"/>
            <a:ext cx="10944225" cy="1826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marL="0" indent="0" algn="ctr">
              <a:lnSpc>
                <a:spcPct val="100000"/>
              </a:lnSpc>
              <a:defRPr/>
            </a:pPr>
            <a:r>
              <a:rPr lang="de-DE" sz="3200" b="1" dirty="0" smtClean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2,85 </a:t>
            </a:r>
            <a:r>
              <a:rPr lang="de-DE" sz="3200" b="1" dirty="0" err="1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Mio</a:t>
            </a:r>
            <a:r>
              <a:rPr lang="de-DE" sz="3200" b="1" dirty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 aktive </a:t>
            </a:r>
            <a:r>
              <a:rPr lang="de-DE" sz="3200" b="1" dirty="0" smtClean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Partner/innen!</a:t>
            </a:r>
          </a:p>
          <a:p>
            <a:pPr marL="0" indent="0" algn="ctr">
              <a:lnSpc>
                <a:spcPct val="100000"/>
              </a:lnSpc>
              <a:defRPr/>
            </a:pPr>
            <a:r>
              <a:rPr lang="de-DE" sz="3200" b="1" dirty="0" smtClean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Dezember 2016 </a:t>
            </a:r>
            <a:r>
              <a:rPr lang="de-DE" sz="3200" b="1" dirty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– </a:t>
            </a:r>
            <a:r>
              <a:rPr lang="de-DE" sz="3200" b="1" dirty="0" smtClean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130.000 </a:t>
            </a:r>
            <a:r>
              <a:rPr lang="de-DE" sz="3200" b="1" dirty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Neuanmeldungen</a:t>
            </a:r>
          </a:p>
          <a:p>
            <a:pPr marL="0" indent="0" algn="ctr">
              <a:lnSpc>
                <a:spcPct val="100000"/>
              </a:lnSpc>
              <a:defRPr/>
            </a:pPr>
            <a:r>
              <a:rPr lang="de-DE" sz="3200" b="1" dirty="0" smtClean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Januar 2017 Ca. 54 </a:t>
            </a:r>
            <a:r>
              <a:rPr lang="de-DE" sz="3200" b="1" dirty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Milliarden </a:t>
            </a:r>
            <a:r>
              <a:rPr lang="de-DE" sz="3200" b="1" dirty="0" err="1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MarktKapitalisierung</a:t>
            </a:r>
            <a:r>
              <a:rPr lang="de-DE" sz="3200" b="1" dirty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</a:rPr>
              <a:t>!</a:t>
            </a:r>
            <a:endParaRPr lang="de-DE" sz="3200" u="sng" dirty="0">
              <a:solidFill>
                <a:schemeClr val="bg1">
                  <a:lumMod val="95000"/>
                </a:schemeClr>
              </a:solidFill>
              <a:latin typeface="Nexa Book" panose="02000000000000000000" pitchFamily="50" charset="0"/>
            </a:endParaRPr>
          </a:p>
        </p:txBody>
      </p:sp>
      <p:cxnSp>
        <p:nvCxnSpPr>
          <p:cNvPr id="10" name="Straight Connector 52"/>
          <p:cNvCxnSpPr/>
          <p:nvPr/>
        </p:nvCxnSpPr>
        <p:spPr>
          <a:xfrm>
            <a:off x="5295900" y="2706519"/>
            <a:ext cx="1431925" cy="0"/>
          </a:xfrm>
          <a:prstGeom prst="line">
            <a:avLst/>
          </a:prstGeom>
          <a:ln w="12700"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610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982788" y="1025525"/>
            <a:ext cx="2474332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Ein</a:t>
            </a:r>
            <a:r>
              <a:rPr lang="en-US" sz="24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2400" dirty="0" err="1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kleiner</a:t>
            </a:r>
            <a:r>
              <a:rPr lang="en-US" sz="2400" dirty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Vergleich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644" y="0"/>
            <a:ext cx="9079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345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3097213" y="339725"/>
            <a:ext cx="6229526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 smtClean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Warum</a:t>
            </a:r>
            <a:r>
              <a:rPr lang="en-US" sz="2400" dirty="0" smtClean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2400" dirty="0" err="1" smtClean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wir</a:t>
            </a:r>
            <a:r>
              <a:rPr lang="en-US" sz="2400" dirty="0" smtClean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2400" dirty="0" err="1" smtClean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jetzt</a:t>
            </a:r>
            <a:r>
              <a:rPr lang="en-US" sz="2400" dirty="0" smtClean="0">
                <a:solidFill>
                  <a:srgbClr val="CBA854"/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endParaRPr lang="en-US" sz="2400" dirty="0">
              <a:solidFill>
                <a:srgbClr val="CBA854"/>
              </a:solidFill>
              <a:latin typeface="Nexa Bold" charset="0"/>
              <a:ea typeface="Nexa Bold" charset="0"/>
              <a:cs typeface="Nexa Bold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Noch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schneller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wachsen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: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2363789" y="1653731"/>
            <a:ext cx="7377019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Wachstum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bisher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: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Ausschliesslich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über</a:t>
            </a:r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Network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1268936" y="2902362"/>
            <a:ext cx="9566742" cy="32932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Wachstum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Heute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zusätzich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Händler</a:t>
            </a: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- (Merchants) </a:t>
            </a:r>
            <a:r>
              <a:rPr lang="en-US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plattform</a:t>
            </a:r>
            <a:endParaRPr lang="en-US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Start am 01.02.2017 </a:t>
            </a:r>
            <a:r>
              <a:rPr lang="en-US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mit</a:t>
            </a: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zunächst</a:t>
            </a: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10.000 </a:t>
            </a:r>
            <a:r>
              <a:rPr lang="en-US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Onlinehändlern</a:t>
            </a:r>
            <a:endParaRPr lang="en-US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und </a:t>
            </a:r>
            <a:r>
              <a:rPr lang="en-US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rund</a:t>
            </a: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20.000 </a:t>
            </a:r>
            <a:r>
              <a:rPr lang="en-US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Einzelhändlern</a:t>
            </a:r>
            <a:r>
              <a:rPr 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weltweit</a:t>
            </a:r>
            <a:endParaRPr lang="en-US" sz="4000" dirty="0">
              <a:solidFill>
                <a:schemeClr val="tx1">
                  <a:lumMod val="65000"/>
                  <a:lumOff val="35000"/>
                </a:schemeClr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6905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 flipV="1">
            <a:off x="7" y="2012455"/>
            <a:ext cx="12192000" cy="2476500"/>
          </a:xfrm>
          <a:prstGeom prst="rect">
            <a:avLst/>
          </a:prstGeom>
          <a:solidFill>
            <a:srgbClr val="37333B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9157" name="TextBox 12"/>
          <p:cNvSpPr txBox="1">
            <a:spLocks noChangeArrowheads="1"/>
          </p:cNvSpPr>
          <p:nvPr/>
        </p:nvSpPr>
        <p:spPr bwMode="auto">
          <a:xfrm>
            <a:off x="1299870" y="2198081"/>
            <a:ext cx="957383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54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MÖCHTE JEMAND WISSEN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5370822" y="3222019"/>
            <a:ext cx="143192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788988" y="3364894"/>
            <a:ext cx="106495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de-DE" sz="5400" dirty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WIE MAN MITMACHEN KANN?</a:t>
            </a:r>
          </a:p>
        </p:txBody>
      </p:sp>
    </p:spTree>
    <p:extLst>
      <p:ext uri="{BB962C8B-B14F-4D97-AF65-F5344CB8AC3E}">
        <p14:creationId xmlns:p14="http://schemas.microsoft.com/office/powerpoint/2010/main" val="20689854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 flipV="1">
            <a:off x="0" y="0"/>
            <a:ext cx="12192000" cy="2476500"/>
          </a:xfrm>
          <a:prstGeom prst="rect">
            <a:avLst/>
          </a:prstGeom>
          <a:solidFill>
            <a:srgbClr val="37333B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9157" name="TextBox 12"/>
          <p:cNvSpPr txBox="1">
            <a:spLocks noChangeArrowheads="1"/>
          </p:cNvSpPr>
          <p:nvPr/>
        </p:nvSpPr>
        <p:spPr bwMode="auto">
          <a:xfrm>
            <a:off x="3533775" y="241300"/>
            <a:ext cx="5070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540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DER EINSTIEG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5353050" y="1265238"/>
            <a:ext cx="143192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88988" y="2287588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1101388" y="2287588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1738313" y="1408113"/>
            <a:ext cx="87153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de-DE" sz="5400" dirty="0">
                <a:solidFill>
                  <a:schemeClr val="bg1">
                    <a:lumMod val="95000"/>
                  </a:schemeClr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DIE SCHULUNGSPAKETE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4745038"/>
            <a:ext cx="25431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9" y="2597150"/>
            <a:ext cx="1683984" cy="136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75" y="2671763"/>
            <a:ext cx="25431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38" y="2754313"/>
            <a:ext cx="25431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0" y="2754313"/>
            <a:ext cx="25431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4729163"/>
            <a:ext cx="25431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75" y="4745038"/>
            <a:ext cx="25431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38" y="4745038"/>
            <a:ext cx="25431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5"/>
          <p:cNvSpPr txBox="1">
            <a:spLocks noChangeArrowheads="1"/>
          </p:cNvSpPr>
          <p:nvPr/>
        </p:nvSpPr>
        <p:spPr bwMode="auto">
          <a:xfrm>
            <a:off x="142968" y="3832366"/>
            <a:ext cx="288121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Kostenfreie</a:t>
            </a:r>
            <a:endParaRPr lang="en-US" altLang="de-DE" sz="2000" dirty="0">
              <a:solidFill>
                <a:schemeClr val="tx1">
                  <a:lumMod val="85000"/>
                  <a:lumOff val="15000"/>
                </a:schemeClr>
              </a:solidFill>
              <a:latin typeface="Nexa Book" charset="0"/>
              <a:ea typeface="Nexa Book" charset="0"/>
              <a:cs typeface="Nexa Book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Konto-Eröffnung</a:t>
            </a:r>
            <a:endParaRPr lang="en-US" altLang="de-DE" sz="2000" dirty="0">
              <a:solidFill>
                <a:schemeClr val="tx1">
                  <a:lumMod val="85000"/>
                  <a:lumOff val="15000"/>
                </a:schemeClr>
              </a:solidFill>
              <a:latin typeface="Nexa Book" charset="0"/>
              <a:ea typeface="Nexa Book" charset="0"/>
              <a:cs typeface="Nexa Book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027109" y="1"/>
            <a:ext cx="7164891" cy="6858000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8147" y="1341347"/>
            <a:ext cx="3927475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BEISPIELRECHNUNG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40651" y="542041"/>
            <a:ext cx="4491131" cy="1060450"/>
          </a:xfrm>
          <a:prstGeom prst="rect">
            <a:avLst/>
          </a:prstGeom>
          <a:noFill/>
          <a:ln w="63500">
            <a:solidFill>
              <a:srgbClr val="CBA8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805209" y="1827595"/>
            <a:ext cx="575151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3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110 € + 550 € + 30 € </a:t>
            </a:r>
            <a:r>
              <a:rPr lang="en-US" sz="2400" spc="300" dirty="0" err="1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Regist</a:t>
            </a:r>
            <a:r>
              <a:rPr lang="en-US" sz="2400" spc="3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. 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8295251" y="2349968"/>
            <a:ext cx="9810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457248" y="748286"/>
            <a:ext cx="4447436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STARTER + TRADER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 KOMBI</a:t>
            </a:r>
          </a:p>
        </p:txBody>
      </p:sp>
      <p:sp>
        <p:nvSpPr>
          <p:cNvPr id="25" name="Textfeld 6"/>
          <p:cNvSpPr txBox="1">
            <a:spLocks noChangeArrowheads="1"/>
          </p:cNvSpPr>
          <p:nvPr/>
        </p:nvSpPr>
        <p:spPr bwMode="auto">
          <a:xfrm>
            <a:off x="5911900" y="2601801"/>
            <a:ext cx="6021387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6.000 Token integriert</a:t>
            </a:r>
          </a:p>
          <a:p>
            <a:pPr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2 Splits</a:t>
            </a:r>
          </a:p>
          <a:p>
            <a:pPr marL="342900" indent="-342900">
              <a:buFont typeface="Wingdings" panose="05000000000000000000" pitchFamily="2" charset="2"/>
              <a:buChar char="à"/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24.000 Token nach 2 Splits</a:t>
            </a:r>
          </a:p>
          <a:p>
            <a:pPr marL="342900" indent="-342900">
              <a:buFont typeface="Wingdings" panose="05000000000000000000" pitchFamily="2" charset="2"/>
              <a:buChar char="à"/>
              <a:defRPr/>
            </a:pPr>
            <a:endParaRPr lang="de-DE" sz="2400" dirty="0">
              <a:solidFill>
                <a:schemeClr val="bg1">
                  <a:lumMod val="95000"/>
                </a:schemeClr>
              </a:solidFill>
              <a:latin typeface="Nexa Book" panose="02000000000000000000" pitchFamily="50" charset="0"/>
              <a:sym typeface="Wingdings" panose="05000000000000000000" pitchFamily="2" charset="2"/>
            </a:endParaRPr>
          </a:p>
          <a:p>
            <a:pPr marL="0" indent="0"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24.000 Token durch aktuellen SW (</a:t>
            </a:r>
            <a:r>
              <a:rPr lang="de-DE" sz="2400" dirty="0" smtClean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79)</a:t>
            </a:r>
            <a:endParaRPr lang="de-DE" sz="2400" dirty="0">
              <a:solidFill>
                <a:schemeClr val="bg1">
                  <a:lumMod val="95000"/>
                </a:schemeClr>
              </a:solidFill>
              <a:latin typeface="Nexa Book" panose="02000000000000000000" pitchFamily="50" charset="0"/>
              <a:sym typeface="Wingdings" panose="05000000000000000000" pitchFamily="2" charset="2"/>
            </a:endParaRPr>
          </a:p>
          <a:p>
            <a:pPr marL="0" indent="0"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e</a:t>
            </a:r>
            <a:r>
              <a:rPr lang="de-DE" sz="2400" dirty="0" smtClean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rgibt 304 </a:t>
            </a:r>
            <a:r>
              <a:rPr lang="de-DE" sz="2400" dirty="0" err="1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OneCoin</a:t>
            </a:r>
            <a:endParaRPr lang="de-DE" sz="2400" dirty="0">
              <a:solidFill>
                <a:schemeClr val="bg1">
                  <a:lumMod val="95000"/>
                </a:schemeClr>
              </a:solidFill>
              <a:latin typeface="Nexa Book" panose="02000000000000000000" pitchFamily="50" charset="0"/>
            </a:endParaRPr>
          </a:p>
          <a:p>
            <a:pPr marL="0" indent="0"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Bei aktuellem Kurs </a:t>
            </a:r>
            <a:r>
              <a:rPr lang="de-DE" sz="2400" dirty="0" smtClean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7,85 € </a:t>
            </a:r>
            <a:r>
              <a:rPr lang="de-DE" sz="2400" dirty="0" smtClean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 2.386 €</a:t>
            </a:r>
            <a:endParaRPr lang="de-DE" sz="2400" dirty="0">
              <a:solidFill>
                <a:schemeClr val="bg1">
                  <a:lumMod val="95000"/>
                </a:schemeClr>
              </a:solidFill>
              <a:latin typeface="Nexa Book" panose="02000000000000000000" pitchFamily="50" charset="0"/>
            </a:endParaRPr>
          </a:p>
        </p:txBody>
      </p:sp>
      <p:pic>
        <p:nvPicPr>
          <p:cNvPr id="14" name="Obraz 2" descr="00000 Rookie 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3" y="2203510"/>
            <a:ext cx="1831598" cy="1067784"/>
          </a:xfrm>
          <a:prstGeom prst="rect">
            <a:avLst/>
          </a:prstGeom>
        </p:spPr>
      </p:pic>
      <p:pic>
        <p:nvPicPr>
          <p:cNvPr id="15" name="Obraz 3" descr="00110 Starter 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13" y="2203510"/>
            <a:ext cx="1831598" cy="1067784"/>
          </a:xfrm>
          <a:prstGeom prst="rect">
            <a:avLst/>
          </a:prstGeom>
        </p:spPr>
      </p:pic>
      <p:pic>
        <p:nvPicPr>
          <p:cNvPr id="16" name="Obraz 12" descr="00550 Trader 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908" y="2203510"/>
            <a:ext cx="1870023" cy="1090184"/>
          </a:xfrm>
          <a:prstGeom prst="rect">
            <a:avLst/>
          </a:prstGeom>
        </p:spPr>
      </p:pic>
      <p:sp>
        <p:nvSpPr>
          <p:cNvPr id="26" name="Rectangle 14"/>
          <p:cNvSpPr/>
          <p:nvPr/>
        </p:nvSpPr>
        <p:spPr>
          <a:xfrm>
            <a:off x="1149459" y="3633570"/>
            <a:ext cx="3155901" cy="2353235"/>
          </a:xfrm>
          <a:prstGeom prst="rect">
            <a:avLst/>
          </a:prstGeom>
          <a:noFill/>
          <a:ln w="190500">
            <a:solidFill>
              <a:srgbClr val="CBA8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TextBox 15"/>
          <p:cNvSpPr txBox="1">
            <a:spLocks noChangeArrowheads="1"/>
          </p:cNvSpPr>
          <p:nvPr/>
        </p:nvSpPr>
        <p:spPr bwMode="auto">
          <a:xfrm>
            <a:off x="1282289" y="3869527"/>
            <a:ext cx="288121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Sonderaktion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bis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15.01.2017!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Sprechen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Sie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uns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nach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dem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Meeting an!</a:t>
            </a:r>
            <a:endParaRPr lang="en-US" altLang="de-DE" sz="2400" dirty="0">
              <a:solidFill>
                <a:schemeClr val="tx1">
                  <a:lumMod val="85000"/>
                  <a:lumOff val="15000"/>
                </a:schemeClr>
              </a:solidFill>
              <a:latin typeface="Nexa Book" charset="0"/>
              <a:ea typeface="Nexa Book" charset="0"/>
              <a:cs typeface="Nexa Book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101681" y="0"/>
            <a:ext cx="7119732" cy="6858000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38079" y="1349145"/>
            <a:ext cx="3927475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ld" charset="0"/>
                <a:ea typeface="Nexa Bold" charset="0"/>
                <a:cs typeface="Nexa Bold" charset="0"/>
              </a:rPr>
              <a:t>BEISPIELRECHNUNG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256438" y="645833"/>
            <a:ext cx="4491131" cy="1060450"/>
          </a:xfrm>
          <a:prstGeom prst="rect">
            <a:avLst/>
          </a:prstGeom>
          <a:noFill/>
          <a:ln w="63500">
            <a:solidFill>
              <a:srgbClr val="CBA8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733773" y="1827595"/>
            <a:ext cx="575151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3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110 € + 5.500 € + 30 € </a:t>
            </a:r>
            <a:r>
              <a:rPr lang="en-US" sz="2400" spc="300" dirty="0" err="1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Regist</a:t>
            </a:r>
            <a:r>
              <a:rPr lang="en-US" sz="2400" spc="3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. 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8223815" y="2349968"/>
            <a:ext cx="9810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363724" y="748286"/>
            <a:ext cx="449161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STARTER + TYCOON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spc="600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 KOMBI</a:t>
            </a:r>
          </a:p>
        </p:txBody>
      </p:sp>
      <p:sp>
        <p:nvSpPr>
          <p:cNvPr id="25" name="Textfeld 6"/>
          <p:cNvSpPr txBox="1">
            <a:spLocks noChangeArrowheads="1"/>
          </p:cNvSpPr>
          <p:nvPr/>
        </p:nvSpPr>
        <p:spPr bwMode="auto">
          <a:xfrm>
            <a:off x="5840464" y="2601801"/>
            <a:ext cx="6021387" cy="318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61.000 Token integriert</a:t>
            </a:r>
          </a:p>
          <a:p>
            <a:pPr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3 Splits</a:t>
            </a:r>
          </a:p>
          <a:p>
            <a:pPr marL="342900" indent="-342900">
              <a:buFont typeface="Wingdings" panose="05000000000000000000" pitchFamily="2" charset="2"/>
              <a:buChar char="à"/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488.000 Token nach 3 Splits</a:t>
            </a:r>
          </a:p>
          <a:p>
            <a:pPr marL="342900" indent="-342900">
              <a:buFont typeface="Wingdings" panose="05000000000000000000" pitchFamily="2" charset="2"/>
              <a:buChar char="à"/>
              <a:defRPr/>
            </a:pPr>
            <a:endParaRPr lang="de-DE" sz="2400" dirty="0">
              <a:solidFill>
                <a:schemeClr val="bg1">
                  <a:lumMod val="95000"/>
                </a:schemeClr>
              </a:solidFill>
              <a:latin typeface="Nexa Book" panose="02000000000000000000" pitchFamily="50" charset="0"/>
              <a:sym typeface="Wingdings" panose="05000000000000000000" pitchFamily="2" charset="2"/>
            </a:endParaRPr>
          </a:p>
          <a:p>
            <a:pPr marL="0" indent="0"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488.000 Token durch aktuellen SW (</a:t>
            </a:r>
            <a:r>
              <a:rPr lang="de-DE" sz="2400" dirty="0" smtClean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79)</a:t>
            </a:r>
            <a:endParaRPr lang="de-DE" sz="2400" dirty="0">
              <a:solidFill>
                <a:schemeClr val="bg1">
                  <a:lumMod val="95000"/>
                </a:schemeClr>
              </a:solidFill>
              <a:latin typeface="Nexa Book" panose="02000000000000000000" pitchFamily="50" charset="0"/>
              <a:sym typeface="Wingdings" panose="05000000000000000000" pitchFamily="2" charset="2"/>
            </a:endParaRPr>
          </a:p>
          <a:p>
            <a:pPr marL="0" indent="0"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Ergibt </a:t>
            </a:r>
            <a:r>
              <a:rPr lang="de-DE" sz="2400" dirty="0" smtClean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6.177 </a:t>
            </a:r>
            <a:r>
              <a:rPr lang="de-DE" sz="2400" dirty="0" err="1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OneCoin</a:t>
            </a:r>
            <a:endParaRPr lang="de-DE" sz="2400" dirty="0">
              <a:solidFill>
                <a:schemeClr val="bg1">
                  <a:lumMod val="95000"/>
                </a:schemeClr>
              </a:solidFill>
              <a:latin typeface="Nexa Book" panose="02000000000000000000" pitchFamily="50" charset="0"/>
            </a:endParaRPr>
          </a:p>
          <a:p>
            <a:pPr marL="0" indent="0">
              <a:defRPr/>
            </a:pP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Bei aktuellem Kurs </a:t>
            </a:r>
            <a:r>
              <a:rPr lang="de-DE" sz="2400" dirty="0" smtClean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7,85 € </a:t>
            </a: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 </a:t>
            </a:r>
            <a:r>
              <a:rPr lang="de-DE" sz="2400" dirty="0" smtClean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48.491 </a:t>
            </a:r>
            <a:r>
              <a:rPr lang="de-DE" sz="24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  <a:sym typeface="Wingdings" panose="05000000000000000000" pitchFamily="2" charset="2"/>
              </a:rPr>
              <a:t>€</a:t>
            </a:r>
            <a:endParaRPr lang="de-DE" sz="2400" dirty="0">
              <a:solidFill>
                <a:schemeClr val="bg1">
                  <a:lumMod val="95000"/>
                </a:schemeClr>
              </a:solidFill>
              <a:latin typeface="Nexa Book" panose="02000000000000000000" pitchFamily="50" charset="0"/>
            </a:endParaRPr>
          </a:p>
        </p:txBody>
      </p:sp>
      <p:pic>
        <p:nvPicPr>
          <p:cNvPr id="14" name="Obraz 2" descr="00000 Rookie 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3" y="2453012"/>
            <a:ext cx="1831598" cy="1067784"/>
          </a:xfrm>
          <a:prstGeom prst="rect">
            <a:avLst/>
          </a:prstGeom>
        </p:spPr>
      </p:pic>
      <p:pic>
        <p:nvPicPr>
          <p:cNvPr id="15" name="Obraz 3" descr="00110 Starter 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043" y="2453012"/>
            <a:ext cx="1831598" cy="1067784"/>
          </a:xfrm>
          <a:prstGeom prst="rect">
            <a:avLst/>
          </a:prstGeom>
        </p:spPr>
      </p:pic>
      <p:sp>
        <p:nvSpPr>
          <p:cNvPr id="26" name="Rectangle 14"/>
          <p:cNvSpPr/>
          <p:nvPr/>
        </p:nvSpPr>
        <p:spPr>
          <a:xfrm>
            <a:off x="1385664" y="3893578"/>
            <a:ext cx="3155901" cy="2353235"/>
          </a:xfrm>
          <a:prstGeom prst="rect">
            <a:avLst/>
          </a:prstGeom>
          <a:noFill/>
          <a:ln w="190500">
            <a:solidFill>
              <a:srgbClr val="CBA8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TextBox 15"/>
          <p:cNvSpPr txBox="1">
            <a:spLocks noChangeArrowheads="1"/>
          </p:cNvSpPr>
          <p:nvPr/>
        </p:nvSpPr>
        <p:spPr bwMode="auto">
          <a:xfrm>
            <a:off x="1566043" y="4069085"/>
            <a:ext cx="288121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Sonderaktion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bis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15.01.2017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Sprechen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Sie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uns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bitte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nach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</a:t>
            </a:r>
            <a:r>
              <a:rPr lang="en-US" alt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dem</a:t>
            </a:r>
            <a:r>
              <a:rPr lang="en-US" alt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 Meeting an.</a:t>
            </a:r>
            <a:endParaRPr lang="en-US" altLang="de-DE" sz="2400" dirty="0">
              <a:solidFill>
                <a:schemeClr val="tx1">
                  <a:lumMod val="85000"/>
                  <a:lumOff val="15000"/>
                </a:schemeClr>
              </a:solidFill>
              <a:latin typeface="Nexa Book" charset="0"/>
              <a:ea typeface="Nexa Book" charset="0"/>
              <a:cs typeface="Nexa Book" charset="0"/>
            </a:endParaRPr>
          </a:p>
        </p:txBody>
      </p:sp>
      <p:pic>
        <p:nvPicPr>
          <p:cNvPr id="18" name="Obraz 15" descr="05500 Tycoon 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866" y="2318966"/>
            <a:ext cx="2291465" cy="133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954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5" name="arial2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25790" y="0"/>
            <a:ext cx="12300272" cy="6918904"/>
          </a:xfrm>
          <a:prstGeom prst="rect">
            <a:avLst/>
          </a:prstGeom>
          <a:ln w="12700">
            <a:miter lim="400000"/>
          </a:ln>
        </p:spPr>
      </p:pic>
      <p:sp>
        <p:nvSpPr>
          <p:cNvPr id="2536" name="Shape 2536"/>
          <p:cNvSpPr/>
          <p:nvPr/>
        </p:nvSpPr>
        <p:spPr>
          <a:xfrm>
            <a:off x="-159208" y="-22358"/>
            <a:ext cx="12602237" cy="7202225"/>
          </a:xfrm>
          <a:prstGeom prst="rect">
            <a:avLst/>
          </a:prstGeom>
          <a:solidFill>
            <a:srgbClr val="000000">
              <a:alpha val="62592"/>
            </a:srgbClr>
          </a:solidFill>
          <a:ln w="3175">
            <a:solidFill>
              <a:schemeClr val="accent3">
                <a:lumOff val="44000"/>
                <a:alpha val="62592"/>
              </a:schemeClr>
            </a:solidFill>
            <a:miter lim="400000"/>
          </a:ln>
        </p:spPr>
        <p:txBody>
          <a:bodyPr lIns="60959" rIns="60959" anchor="ctr"/>
          <a:lstStyle/>
          <a:p>
            <a:pPr defTabSz="228582"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de-DE" sz="2400">
                <a:latin typeface="Nexa Book" panose="02000000000000000000" pitchFamily="50" charset="0"/>
              </a:rPr>
              <a:t>CHANCE</a:t>
            </a:r>
            <a:endParaRPr sz="2400"/>
          </a:p>
        </p:txBody>
      </p:sp>
      <p:sp>
        <p:nvSpPr>
          <p:cNvPr id="2538" name="Shape 2538"/>
          <p:cNvSpPr/>
          <p:nvPr/>
        </p:nvSpPr>
        <p:spPr>
          <a:xfrm flipH="1">
            <a:off x="761999" y="685801"/>
            <a:ext cx="10972801" cy="4470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A2D2E0"/>
          </a:solidFill>
          <a:ln w="12700">
            <a:miter lim="400000"/>
          </a:ln>
        </p:spPr>
        <p:txBody>
          <a:bodyPr lIns="60959" rIns="60959"/>
          <a:lstStyle/>
          <a:p>
            <a: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539" name="Shape 2539"/>
          <p:cNvSpPr/>
          <p:nvPr/>
        </p:nvSpPr>
        <p:spPr>
          <a:xfrm flipH="1">
            <a:off x="6654800" y="3513667"/>
            <a:ext cx="5080000" cy="1625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5AFD8"/>
          </a:solidFill>
          <a:ln w="12700">
            <a:miter lim="400000"/>
          </a:ln>
        </p:spPr>
        <p:txBody>
          <a:bodyPr lIns="60959" rIns="60959"/>
          <a:lstStyle/>
          <a:p>
            <a: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541" name="Shape 2541"/>
          <p:cNvSpPr/>
          <p:nvPr/>
        </p:nvSpPr>
        <p:spPr>
          <a:xfrm flipH="1">
            <a:off x="609600" y="3429000"/>
            <a:ext cx="4368800" cy="172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A9CA90"/>
          </a:solidFill>
          <a:ln w="12700">
            <a:miter lim="400000"/>
          </a:ln>
        </p:spPr>
        <p:txBody>
          <a:bodyPr lIns="60959" rIns="60959"/>
          <a:lstStyle/>
          <a:p>
            <a: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542" name="Shape 2542"/>
          <p:cNvSpPr/>
          <p:nvPr/>
        </p:nvSpPr>
        <p:spPr>
          <a:xfrm flipV="1">
            <a:off x="609600" y="1389193"/>
            <a:ext cx="9443113" cy="3767008"/>
          </a:xfrm>
          <a:prstGeom prst="line">
            <a:avLst/>
          </a:prstGeom>
          <a:ln w="76200">
            <a:solidFill>
              <a:schemeClr val="accent3">
                <a:lumOff val="44000"/>
              </a:schemeClr>
            </a:solidFill>
            <a:tailEnd type="triangle"/>
          </a:ln>
        </p:spPr>
        <p:txBody>
          <a:bodyPr lIns="60959" rIns="60959"/>
          <a:lstStyle/>
          <a:p>
            <a:endParaRPr/>
          </a:p>
        </p:txBody>
      </p:sp>
      <p:grpSp>
        <p:nvGrpSpPr>
          <p:cNvPr id="2546" name="Group 2546"/>
          <p:cNvGrpSpPr/>
          <p:nvPr/>
        </p:nvGrpSpPr>
        <p:grpSpPr>
          <a:xfrm>
            <a:off x="508000" y="4953000"/>
            <a:ext cx="11277601" cy="304800"/>
            <a:chOff x="0" y="0"/>
            <a:chExt cx="8458200" cy="228600"/>
          </a:xfrm>
        </p:grpSpPr>
        <p:sp>
          <p:nvSpPr>
            <p:cNvPr id="2543" name="Shape 2543"/>
            <p:cNvSpPr/>
            <p:nvPr/>
          </p:nvSpPr>
          <p:spPr>
            <a:xfrm>
              <a:off x="0" y="152400"/>
              <a:ext cx="8458200" cy="0"/>
            </a:xfrm>
            <a:prstGeom prst="line">
              <a:avLst/>
            </a:prstGeom>
            <a:blipFill rotWithShape="1">
              <a:blip r:embed="rId5"/>
              <a:srcRect/>
              <a:tile tx="0" ty="0" sx="100000" sy="100000" flip="none" algn="tl"/>
            </a:blipFill>
            <a:ln w="762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endParaRPr/>
            </a:p>
          </p:txBody>
        </p:sp>
        <p:sp>
          <p:nvSpPr>
            <p:cNvPr id="2544" name="Shape 2544"/>
            <p:cNvSpPr/>
            <p:nvPr/>
          </p:nvSpPr>
          <p:spPr>
            <a:xfrm flipV="1">
              <a:off x="-1" y="0"/>
              <a:ext cx="1" cy="228600"/>
            </a:xfrm>
            <a:prstGeom prst="line">
              <a:avLst/>
            </a:prstGeom>
            <a:blipFill rotWithShape="1">
              <a:blip r:embed="rId5"/>
              <a:srcRect/>
              <a:tile tx="0" ty="0" sx="100000" sy="100000" flip="none" algn="tl"/>
            </a:blipFill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endParaRPr/>
            </a:p>
          </p:txBody>
        </p:sp>
        <p:sp>
          <p:nvSpPr>
            <p:cNvPr id="2545" name="Shape 2545"/>
            <p:cNvSpPr/>
            <p:nvPr/>
          </p:nvSpPr>
          <p:spPr>
            <a:xfrm flipV="1">
              <a:off x="8458200" y="0"/>
              <a:ext cx="0" cy="228600"/>
            </a:xfrm>
            <a:prstGeom prst="line">
              <a:avLst/>
            </a:prstGeom>
            <a:blipFill rotWithShape="1">
              <a:blip r:embed="rId5"/>
              <a:srcRect/>
              <a:tile tx="0" ty="0" sx="100000" sy="100000" flip="none" algn="tl"/>
            </a:blipFill>
            <a:ln w="762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2547" name="Shape 2547"/>
          <p:cNvSpPr/>
          <p:nvPr/>
        </p:nvSpPr>
        <p:spPr>
          <a:xfrm>
            <a:off x="1791166" y="4555821"/>
            <a:ext cx="3096871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>
            <a:lvl1pPr>
              <a:defRPr sz="2800">
                <a:solidFill>
                  <a:schemeClr val="accent3">
                    <a:lumOff val="4400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3200" dirty="0">
                <a:latin typeface="Nexa Book" panose="02000000000000000000" pitchFamily="50" charset="0"/>
              </a:rPr>
              <a:t>START</a:t>
            </a:r>
            <a:r>
              <a:rPr lang="de-DE" sz="3200" dirty="0">
                <a:latin typeface="Nexa Book" panose="02000000000000000000" pitchFamily="50" charset="0"/>
              </a:rPr>
              <a:t>E JETZT</a:t>
            </a:r>
            <a:endParaRPr sz="3200" dirty="0">
              <a:latin typeface="Nexa Book" panose="02000000000000000000" pitchFamily="50" charset="0"/>
            </a:endParaRPr>
          </a:p>
        </p:txBody>
      </p:sp>
      <p:sp>
        <p:nvSpPr>
          <p:cNvPr id="2548" name="Shape 2548"/>
          <p:cNvSpPr/>
          <p:nvPr/>
        </p:nvSpPr>
        <p:spPr>
          <a:xfrm>
            <a:off x="8317813" y="4554492"/>
            <a:ext cx="343433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>
            <a:lvl1pPr>
              <a:defRPr sz="2800">
                <a:solidFill>
                  <a:schemeClr val="accent3">
                    <a:lumOff val="4400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rPr sz="3200" dirty="0">
                <a:latin typeface="Nexa Book" panose="02000000000000000000" pitchFamily="50" charset="0"/>
              </a:rPr>
              <a:t>START</a:t>
            </a:r>
            <a:r>
              <a:rPr lang="de-DE" sz="3200" dirty="0">
                <a:latin typeface="Nexa Book" panose="02000000000000000000" pitchFamily="50" charset="0"/>
              </a:rPr>
              <a:t>E SPÄTER</a:t>
            </a:r>
            <a:endParaRPr sz="3200" dirty="0">
              <a:latin typeface="Nexa Book" panose="02000000000000000000" pitchFamily="50" charset="0"/>
            </a:endParaRPr>
          </a:p>
        </p:txBody>
      </p:sp>
      <p:sp>
        <p:nvSpPr>
          <p:cNvPr id="2549" name="Shape 2549"/>
          <p:cNvSpPr/>
          <p:nvPr/>
        </p:nvSpPr>
        <p:spPr>
          <a:xfrm>
            <a:off x="6937922" y="2514600"/>
            <a:ext cx="4586125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/>
          <a:p>
            <a:pPr>
              <a:defRPr sz="2400" i="1">
                <a:solidFill>
                  <a:schemeClr val="accent3">
                    <a:lumOff val="4400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de-DE" sz="3200" dirty="0">
                <a:latin typeface="Nexa Book" panose="02000000000000000000" pitchFamily="50" charset="0"/>
              </a:rPr>
              <a:t>DEINE</a:t>
            </a:r>
            <a:endParaRPr sz="3200" dirty="0">
              <a:latin typeface="Nexa Book" panose="02000000000000000000" pitchFamily="50" charset="0"/>
            </a:endParaRPr>
          </a:p>
          <a:p>
            <a:pPr>
              <a:defRPr sz="2400" i="1">
                <a:solidFill>
                  <a:schemeClr val="accent3">
                    <a:lumOff val="4400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de-DE" sz="3200" dirty="0">
                <a:latin typeface="Nexa Book" panose="02000000000000000000" pitchFamily="50" charset="0"/>
              </a:rPr>
              <a:t>VERPASSTE  CHANCE</a:t>
            </a:r>
            <a:endParaRPr sz="3200" dirty="0">
              <a:latin typeface="Nexa Book" panose="02000000000000000000" pitchFamily="50" charset="0"/>
            </a:endParaRPr>
          </a:p>
        </p:txBody>
      </p:sp>
      <p:sp>
        <p:nvSpPr>
          <p:cNvPr id="2550" name="Shape 2550"/>
          <p:cNvSpPr/>
          <p:nvPr/>
        </p:nvSpPr>
        <p:spPr>
          <a:xfrm>
            <a:off x="101599" y="76200"/>
            <a:ext cx="8807269" cy="2141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4417" tIns="54417" rIns="54417" bIns="54417">
            <a:spAutoFit/>
          </a:bodyPr>
          <a:lstStyle/>
          <a:p>
            <a:pPr>
              <a:defRPr sz="5400">
                <a:solidFill>
                  <a:schemeClr val="accent3">
                    <a:lumOff val="4400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de-DE" sz="7200" dirty="0">
                <a:latin typeface="Nexa Book" panose="02000000000000000000" pitchFamily="50" charset="0"/>
              </a:rPr>
              <a:t>DAS </a:t>
            </a:r>
          </a:p>
          <a:p>
            <a:pPr>
              <a:defRPr sz="5400">
                <a:solidFill>
                  <a:schemeClr val="accent3">
                    <a:lumOff val="44000"/>
                  </a:schemeClr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de-DE" sz="6000" dirty="0">
                <a:latin typeface="Nexa Book" panose="02000000000000000000" pitchFamily="50" charset="0"/>
              </a:rPr>
              <a:t>CHANCEN-FENSTER</a:t>
            </a:r>
            <a:endParaRPr sz="6000" dirty="0">
              <a:latin typeface="Nexa Book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62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95083" fill="hold"/>
                                        <p:tgtEl>
                                          <p:spTgt spid="25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42" fill="hold" display="0">
                  <p:stCondLst>
                    <p:cond delay="indefinite"/>
                  </p:stCondLst>
                </p:cTn>
                <p:tgtEl>
                  <p:spTgt spid="2535"/>
                </p:tgtEl>
              </p:cMediaNode>
            </p:video>
          </p:childTnLst>
        </p:cTn>
      </p:par>
    </p:tnLst>
    <p:bldLst>
      <p:bldP spid="2538" grpId="0" animBg="1" advAuto="0"/>
      <p:bldP spid="2539" grpId="0" animBg="1" advAuto="0"/>
      <p:bldP spid="2541" grpId="0" animBg="1" advAuto="0"/>
      <p:bldP spid="2542" grpId="0" animBg="1" advAuto="0"/>
      <p:bldP spid="2546" grpId="0" animBg="1" advAuto="0"/>
      <p:bldP spid="2547" grpId="0" animBg="1" advAuto="0"/>
      <p:bldP spid="2548" grpId="0" animBg="1" advAuto="0"/>
      <p:bldP spid="2549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 flipV="1">
            <a:off x="0" y="0"/>
            <a:ext cx="12192000" cy="2476500"/>
          </a:xfrm>
          <a:prstGeom prst="rect">
            <a:avLst/>
          </a:prstGeom>
          <a:solidFill>
            <a:srgbClr val="5356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9" name="Bild 6"/>
          <p:cNvPicPr>
            <a:picLocks noChangeAspect="1"/>
          </p:cNvPicPr>
          <p:nvPr/>
        </p:nvPicPr>
        <p:blipFill rotWithShape="1">
          <a:blip r:embed="rId2"/>
          <a:srcRect l="2361" r="54"/>
          <a:stretch/>
        </p:blipFill>
        <p:spPr>
          <a:xfrm>
            <a:off x="0" y="0"/>
            <a:ext cx="12487275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Freihand 20"/>
              <p14:cNvContentPartPr/>
              <p14:nvPr/>
            </p14:nvContentPartPr>
            <p14:xfrm>
              <a:off x="7055404" y="5376960"/>
              <a:ext cx="360" cy="360"/>
            </p14:xfrm>
          </p:contentPart>
        </mc:Choice>
        <mc:Fallback xmlns="">
          <p:pic>
            <p:nvPicPr>
              <p:cNvPr id="21" name="Freihand 20"/>
              <p:cNvPicPr/>
              <p:nvPr/>
            </p:nvPicPr>
            <p:blipFill/>
            <p:spPr/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Freihand 24"/>
              <p14:cNvContentPartPr/>
              <p14:nvPr/>
            </p14:nvContentPartPr>
            <p14:xfrm>
              <a:off x="6786751" y="5650661"/>
              <a:ext cx="1048811" cy="246003"/>
            </p14:xfrm>
          </p:contentPart>
        </mc:Choice>
        <mc:Fallback xmlns="">
          <p:pic>
            <p:nvPicPr>
              <p:cNvPr id="25" name="Freihand 2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48586" y="5612482"/>
                <a:ext cx="1124780" cy="321641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feld 1"/>
          <p:cNvSpPr txBox="1"/>
          <p:nvPr/>
        </p:nvSpPr>
        <p:spPr>
          <a:xfrm>
            <a:off x="8741540" y="3127738"/>
            <a:ext cx="269094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latin typeface="Nexa Book" panose="02000000000000000000" pitchFamily="50" charset="0"/>
              </a:rPr>
              <a:t>Beim heutigen Kurs </a:t>
            </a:r>
          </a:p>
          <a:p>
            <a:pPr algn="ctr"/>
            <a:r>
              <a:rPr lang="de-DE" sz="2000" dirty="0">
                <a:latin typeface="Nexa Book" panose="02000000000000000000" pitchFamily="50" charset="0"/>
              </a:rPr>
              <a:t>von 7,00 € wären es </a:t>
            </a:r>
          </a:p>
          <a:p>
            <a:pPr algn="ctr"/>
            <a:r>
              <a:rPr lang="de-DE" sz="2800" dirty="0">
                <a:latin typeface="Nexa Book" panose="02000000000000000000" pitchFamily="50" charset="0"/>
              </a:rPr>
              <a:t>84.000€!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Freihand 11"/>
              <p14:cNvContentPartPr/>
              <p14:nvPr/>
            </p14:nvContentPartPr>
            <p14:xfrm>
              <a:off x="6786751" y="5734986"/>
              <a:ext cx="1048811" cy="246003"/>
            </p14:xfrm>
          </p:contentPart>
        </mc:Choice>
        <mc:Fallback xmlns="">
          <p:pic>
            <p:nvPicPr>
              <p:cNvPr id="12" name="Freihand 1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48586" y="5696807"/>
                <a:ext cx="1124780" cy="321641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TextBox 15"/>
          <p:cNvSpPr txBox="1">
            <a:spLocks noChangeArrowheads="1"/>
          </p:cNvSpPr>
          <p:nvPr/>
        </p:nvSpPr>
        <p:spPr bwMode="auto">
          <a:xfrm>
            <a:off x="4899661" y="5673322"/>
            <a:ext cx="5019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60.000</a:t>
            </a:r>
          </a:p>
        </p:txBody>
      </p:sp>
      <p:sp>
        <p:nvSpPr>
          <p:cNvPr id="3" name="Rechteck 2"/>
          <p:cNvSpPr/>
          <p:nvPr/>
        </p:nvSpPr>
        <p:spPr>
          <a:xfrm>
            <a:off x="2029014" y="5276380"/>
            <a:ext cx="6095086" cy="391994"/>
          </a:xfrm>
          <a:prstGeom prst="rect">
            <a:avLst/>
          </a:prstGeom>
          <a:solidFill>
            <a:srgbClr val="BA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029014" y="5683218"/>
            <a:ext cx="6095086" cy="391994"/>
          </a:xfrm>
          <a:prstGeom prst="rect">
            <a:avLst/>
          </a:prstGeom>
          <a:solidFill>
            <a:srgbClr val="BABA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6185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Freihand 20"/>
              <p14:cNvContentPartPr/>
              <p14:nvPr/>
            </p14:nvContentPartPr>
            <p14:xfrm>
              <a:off x="7055404" y="5376960"/>
              <a:ext cx="360" cy="360"/>
            </p14:xfrm>
          </p:contentPart>
        </mc:Choice>
        <mc:Fallback xmlns="">
          <p:pic>
            <p:nvPicPr>
              <p:cNvPr id="21" name="Freihand 20"/>
              <p:cNvPicPr/>
              <p:nvPr/>
            </p:nvPicPr>
            <p:blipFill/>
            <p:spPr/>
          </p:pic>
        </mc:Fallback>
      </mc:AlternateContent>
      <p:pic>
        <p:nvPicPr>
          <p:cNvPr id="10" name="Picture 2" descr="Grafika2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760" y="1174059"/>
            <a:ext cx="7005038" cy="5025213"/>
          </a:xfrm>
          <a:prstGeom prst="rect">
            <a:avLst/>
          </a:prstGeom>
          <a:noFill/>
          <a:ln w="12700">
            <a:solidFill>
              <a:srgbClr val="CC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ChangeArrowheads="1"/>
          </p:cNvSpPr>
          <p:nvPr/>
        </p:nvSpPr>
        <p:spPr bwMode="auto">
          <a:xfrm>
            <a:off x="2413907" y="274475"/>
            <a:ext cx="10972800" cy="89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D9A520"/>
                </a:solidFill>
                <a:ea typeface="SimSun" panose="02010600030101010101" pitchFamily="2" charset="-122"/>
                <a:sym typeface="Calibri" panose="020F0502020204030204" pitchFamily="34" charset="0"/>
              </a:rPr>
              <a:t>Wo </a:t>
            </a:r>
            <a:r>
              <a:rPr lang="en-US" altLang="en-US" sz="4000" b="1" dirty="0" err="1">
                <a:solidFill>
                  <a:srgbClr val="D9A520"/>
                </a:solidFill>
                <a:ea typeface="SimSun" panose="02010600030101010101" pitchFamily="2" charset="-122"/>
                <a:sym typeface="Calibri" panose="020F0502020204030204" pitchFamily="34" charset="0"/>
              </a:rPr>
              <a:t>wird</a:t>
            </a:r>
            <a:r>
              <a:rPr lang="en-US" altLang="en-US" sz="4000" b="1" dirty="0">
                <a:solidFill>
                  <a:srgbClr val="D9A520"/>
                </a:solidFill>
                <a:ea typeface="SimSun" panose="02010600030101010101" pitchFamily="2" charset="-122"/>
                <a:sym typeface="Calibri" panose="020F0502020204030204" pitchFamily="34" charset="0"/>
              </a:rPr>
              <a:t> der Coin in 3-5 </a:t>
            </a:r>
            <a:r>
              <a:rPr lang="en-US" altLang="en-US" sz="4000" b="1" dirty="0" err="1">
                <a:solidFill>
                  <a:srgbClr val="D9A520"/>
                </a:solidFill>
                <a:ea typeface="SimSun" panose="02010600030101010101" pitchFamily="2" charset="-122"/>
                <a:sym typeface="Calibri" panose="020F0502020204030204" pitchFamily="34" charset="0"/>
              </a:rPr>
              <a:t>Jahren</a:t>
            </a:r>
            <a:r>
              <a:rPr lang="en-US" altLang="en-US" sz="4000" b="1" dirty="0">
                <a:solidFill>
                  <a:srgbClr val="D9A520"/>
                </a:solidFill>
                <a:ea typeface="SimSun" panose="02010600030101010101" pitchFamily="2" charset="-122"/>
                <a:sym typeface="Calibri" panose="020F0502020204030204" pitchFamily="34" charset="0"/>
              </a:rPr>
              <a:t> </a:t>
            </a:r>
            <a:r>
              <a:rPr lang="en-US" altLang="en-US" sz="4000" b="1" dirty="0" err="1">
                <a:solidFill>
                  <a:srgbClr val="D9A520"/>
                </a:solidFill>
                <a:ea typeface="SimSun" panose="02010600030101010101" pitchFamily="2" charset="-122"/>
                <a:sym typeface="Calibri" panose="020F0502020204030204" pitchFamily="34" charset="0"/>
              </a:rPr>
              <a:t>stehen</a:t>
            </a:r>
            <a:r>
              <a:rPr lang="en-US" altLang="en-US" sz="4000" b="1" dirty="0">
                <a:solidFill>
                  <a:srgbClr val="D9A520"/>
                </a:solidFill>
                <a:ea typeface="SimSun" panose="02010600030101010101" pitchFamily="2" charset="-122"/>
                <a:sym typeface="Calibri" panose="020F0502020204030204" pitchFamily="34" charset="0"/>
              </a:rPr>
              <a:t>?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29" y="1174059"/>
            <a:ext cx="4185557" cy="502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822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32270" r="17744"/>
          <a:stretch/>
        </p:blipFill>
        <p:spPr>
          <a:xfrm>
            <a:off x="6172201" y="-368"/>
            <a:ext cx="6019800" cy="6843919"/>
          </a:xfrm>
          <a:prstGeom prst="rect">
            <a:avLst/>
          </a:prstGeom>
        </p:spPr>
      </p:pic>
      <p:sp>
        <p:nvSpPr>
          <p:cNvPr id="17" name="Titel 1"/>
          <p:cNvSpPr txBox="1">
            <a:spLocks/>
          </p:cNvSpPr>
          <p:nvPr/>
        </p:nvSpPr>
        <p:spPr>
          <a:xfrm>
            <a:off x="2547257" y="116873"/>
            <a:ext cx="8889365" cy="77152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/>
            <a:r>
              <a:rPr lang="de-DE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ok" charset="0"/>
                <a:ea typeface="Nexa Book" charset="0"/>
                <a:cs typeface="Nexa Book" charset="0"/>
              </a:rPr>
              <a:t>Moment der </a:t>
            </a:r>
            <a:r>
              <a:rPr lang="de-DE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ok" charset="0"/>
                <a:ea typeface="Nexa Book" charset="0"/>
                <a:cs typeface="Nexa Book" charset="0"/>
              </a:rPr>
              <a:t>Klarheit</a:t>
            </a:r>
            <a:endParaRPr lang="de-DE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exa Book" charset="0"/>
              <a:ea typeface="Nexa Book" charset="0"/>
              <a:cs typeface="Nexa Book" charset="0"/>
            </a:endParaRPr>
          </a:p>
        </p:txBody>
      </p:sp>
      <p:sp>
        <p:nvSpPr>
          <p:cNvPr id="35" name="Inhaltsplatzhalter 2"/>
          <p:cNvSpPr txBox="1">
            <a:spLocks/>
          </p:cNvSpPr>
          <p:nvPr/>
        </p:nvSpPr>
        <p:spPr>
          <a:xfrm>
            <a:off x="212803" y="1694645"/>
            <a:ext cx="6470855" cy="307807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12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panose="02000000000000000000" pitchFamily="50" charset="0"/>
              </a:rPr>
              <a:t>Nutze die 30 Minuten Pause!</a:t>
            </a:r>
          </a:p>
          <a:p>
            <a:pPr>
              <a:defRPr/>
            </a:pPr>
            <a:endParaRPr lang="de-DE" sz="2800" u="sng" dirty="0">
              <a:solidFill>
                <a:schemeClr val="tx1">
                  <a:lumMod val="75000"/>
                  <a:lumOff val="25000"/>
                </a:schemeClr>
              </a:solidFill>
              <a:latin typeface="Nexa Bold" panose="02000000000000000000" pitchFamily="50" charset="0"/>
            </a:endParaRPr>
          </a:p>
          <a:p>
            <a:pPr>
              <a:defRPr/>
            </a:pPr>
            <a:r>
              <a:rPr lang="de-DE" sz="2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ld" panose="02000000000000000000" pitchFamily="50" charset="0"/>
              </a:rPr>
              <a:t>Fragen die ich mir gestellt habe:</a:t>
            </a:r>
            <a:endParaRPr lang="de-DE" sz="2400" u="sng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Mehr Risiko mit oder ohne </a:t>
            </a:r>
            <a:r>
              <a:rPr lang="de-DE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OneCoin</a:t>
            </a:r>
            <a:r>
              <a:rPr lang="de-DE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?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Hab ich es verstanden was hier passiert?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Fühle 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ich mich hier </a:t>
            </a:r>
            <a:r>
              <a:rPr lang="de-DE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wohl?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4415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0"/>
            <a:ext cx="12234863" cy="721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19" name="Group 12"/>
          <p:cNvGrpSpPr>
            <a:grpSpLocks/>
          </p:cNvGrpSpPr>
          <p:nvPr/>
        </p:nvGrpSpPr>
        <p:grpSpPr bwMode="auto">
          <a:xfrm>
            <a:off x="4923014" y="6479801"/>
            <a:ext cx="2368550" cy="3049587"/>
            <a:chOff x="4421757" y="3739789"/>
            <a:chExt cx="3352918" cy="4319315"/>
          </a:xfrm>
        </p:grpSpPr>
        <p:sp>
          <p:nvSpPr>
            <p:cNvPr id="9" name="Rectangle 8"/>
            <p:cNvSpPr/>
            <p:nvPr/>
          </p:nvSpPr>
          <p:spPr>
            <a:xfrm rot="18900000" flipV="1">
              <a:off x="4421980" y="3739566"/>
              <a:ext cx="3352472" cy="3352918"/>
            </a:xfrm>
            <a:prstGeom prst="rect">
              <a:avLst/>
            </a:prstGeom>
            <a:noFill/>
            <a:ln w="1016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 rot="18900000" flipV="1">
              <a:off x="5502371" y="5138659"/>
              <a:ext cx="1191690" cy="1191050"/>
            </a:xfrm>
            <a:prstGeom prst="rect">
              <a:avLst/>
            </a:prstGeom>
            <a:noFill/>
            <a:ln w="1016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 rot="18900000" flipV="1">
              <a:off x="4912147" y="5686480"/>
              <a:ext cx="2372138" cy="2373111"/>
            </a:xfrm>
            <a:prstGeom prst="rect">
              <a:avLst/>
            </a:prstGeom>
            <a:noFill/>
            <a:ln w="254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3849688" y="50975"/>
            <a:ext cx="4492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72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ONECOIN</a:t>
            </a:r>
          </a:p>
        </p:txBody>
      </p:sp>
      <p:sp>
        <p:nvSpPr>
          <p:cNvPr id="12" name="Right Triangle 11"/>
          <p:cNvSpPr/>
          <p:nvPr/>
        </p:nvSpPr>
        <p:spPr>
          <a:xfrm rot="18900000">
            <a:off x="5867400" y="919512"/>
            <a:ext cx="457200" cy="458787"/>
          </a:xfrm>
          <a:prstGeom prst="rtTriangle">
            <a:avLst/>
          </a:prstGeom>
          <a:solidFill>
            <a:srgbClr val="CBA854"/>
          </a:solidFill>
          <a:ln>
            <a:solidFill>
              <a:srgbClr val="CBA8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788988" y="6043613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101388" y="6043613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25" name="Grafik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8" y="6134100"/>
            <a:ext cx="17922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Grafik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110288"/>
            <a:ext cx="1792288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feld 4"/>
          <p:cNvSpPr txBox="1"/>
          <p:nvPr/>
        </p:nvSpPr>
        <p:spPr>
          <a:xfrm>
            <a:off x="0" y="4383220"/>
            <a:ext cx="122348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600" dirty="0" smtClean="0">
                <a:solidFill>
                  <a:srgbClr val="CBA854"/>
                </a:solidFill>
                <a:latin typeface="Nexa Book" panose="02000000000000000000" pitchFamily="50" charset="0"/>
              </a:rPr>
              <a:t>EHRUNGEN </a:t>
            </a:r>
            <a:endParaRPr lang="de-DE" sz="9600" dirty="0">
              <a:solidFill>
                <a:srgbClr val="CBA854"/>
              </a:solidFill>
              <a:latin typeface="Nexa Book" panose="02000000000000000000" pitchFamily="50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196" y="1684750"/>
            <a:ext cx="2657601" cy="2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393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0"/>
            <a:ext cx="12234863" cy="721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19" name="Group 12"/>
          <p:cNvGrpSpPr>
            <a:grpSpLocks/>
          </p:cNvGrpSpPr>
          <p:nvPr/>
        </p:nvGrpSpPr>
        <p:grpSpPr bwMode="auto">
          <a:xfrm>
            <a:off x="4923014" y="6479801"/>
            <a:ext cx="2368550" cy="3049587"/>
            <a:chOff x="4421757" y="3739789"/>
            <a:chExt cx="3352918" cy="4319315"/>
          </a:xfrm>
        </p:grpSpPr>
        <p:sp>
          <p:nvSpPr>
            <p:cNvPr id="9" name="Rectangle 8"/>
            <p:cNvSpPr/>
            <p:nvPr/>
          </p:nvSpPr>
          <p:spPr>
            <a:xfrm rot="18900000" flipV="1">
              <a:off x="4421980" y="3739566"/>
              <a:ext cx="3352472" cy="3352918"/>
            </a:xfrm>
            <a:prstGeom prst="rect">
              <a:avLst/>
            </a:prstGeom>
            <a:noFill/>
            <a:ln w="1016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 rot="18900000" flipV="1">
              <a:off x="5502371" y="5138659"/>
              <a:ext cx="1191690" cy="1191050"/>
            </a:xfrm>
            <a:prstGeom prst="rect">
              <a:avLst/>
            </a:prstGeom>
            <a:noFill/>
            <a:ln w="1016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 rot="18900000" flipV="1">
              <a:off x="4912147" y="5686480"/>
              <a:ext cx="2372138" cy="2373111"/>
            </a:xfrm>
            <a:prstGeom prst="rect">
              <a:avLst/>
            </a:prstGeom>
            <a:noFill/>
            <a:ln w="254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3849688" y="50975"/>
            <a:ext cx="4492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72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ONECOIN</a:t>
            </a:r>
          </a:p>
        </p:txBody>
      </p:sp>
      <p:sp>
        <p:nvSpPr>
          <p:cNvPr id="12" name="Right Triangle 11"/>
          <p:cNvSpPr/>
          <p:nvPr/>
        </p:nvSpPr>
        <p:spPr>
          <a:xfrm rot="18900000">
            <a:off x="5867400" y="919512"/>
            <a:ext cx="457200" cy="458787"/>
          </a:xfrm>
          <a:prstGeom prst="rtTriangle">
            <a:avLst/>
          </a:prstGeom>
          <a:solidFill>
            <a:srgbClr val="CBA854"/>
          </a:solidFill>
          <a:ln>
            <a:solidFill>
              <a:srgbClr val="CBA8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788988" y="6043613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101388" y="6043613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25" name="Grafik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8" y="6134100"/>
            <a:ext cx="17922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Grafik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110288"/>
            <a:ext cx="1792288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feld 4"/>
          <p:cNvSpPr txBox="1"/>
          <p:nvPr/>
        </p:nvSpPr>
        <p:spPr>
          <a:xfrm>
            <a:off x="0" y="4383220"/>
            <a:ext cx="122348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600" dirty="0" smtClean="0">
                <a:solidFill>
                  <a:srgbClr val="CBA854"/>
                </a:solidFill>
                <a:latin typeface="Nexa Book" panose="02000000000000000000" pitchFamily="50" charset="0"/>
              </a:rPr>
              <a:t>30 min Pause </a:t>
            </a:r>
            <a:endParaRPr lang="de-DE" sz="9600" dirty="0">
              <a:solidFill>
                <a:srgbClr val="CBA854"/>
              </a:solidFill>
              <a:latin typeface="Nexa Book" panose="02000000000000000000" pitchFamily="50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2196" y="1684750"/>
            <a:ext cx="2657601" cy="2657601"/>
          </a:xfrm>
          <a:prstGeom prst="rect">
            <a:avLst/>
          </a:prstGeom>
        </p:spPr>
      </p:pic>
      <p:pic>
        <p:nvPicPr>
          <p:cNvPr id="4" name="Best Of EDM 2016 Mix _ Remixes Of Popular Songs _ Electro House Charts Musi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35913" y="60624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97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56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0"/>
            <a:ext cx="12234863" cy="721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19" name="Group 12"/>
          <p:cNvGrpSpPr>
            <a:grpSpLocks/>
          </p:cNvGrpSpPr>
          <p:nvPr/>
        </p:nvGrpSpPr>
        <p:grpSpPr bwMode="auto">
          <a:xfrm>
            <a:off x="4923014" y="6479801"/>
            <a:ext cx="2368550" cy="3049587"/>
            <a:chOff x="4421757" y="3739789"/>
            <a:chExt cx="3352918" cy="4319315"/>
          </a:xfrm>
        </p:grpSpPr>
        <p:sp>
          <p:nvSpPr>
            <p:cNvPr id="9" name="Rectangle 8"/>
            <p:cNvSpPr/>
            <p:nvPr/>
          </p:nvSpPr>
          <p:spPr>
            <a:xfrm rot="18900000" flipV="1">
              <a:off x="4421980" y="3739566"/>
              <a:ext cx="3352472" cy="3352918"/>
            </a:xfrm>
            <a:prstGeom prst="rect">
              <a:avLst/>
            </a:prstGeom>
            <a:noFill/>
            <a:ln w="1016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 rot="18900000" flipV="1">
              <a:off x="5502371" y="5138659"/>
              <a:ext cx="1191690" cy="1191050"/>
            </a:xfrm>
            <a:prstGeom prst="rect">
              <a:avLst/>
            </a:prstGeom>
            <a:noFill/>
            <a:ln w="1016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 rot="18900000" flipV="1">
              <a:off x="4912147" y="5686480"/>
              <a:ext cx="2372138" cy="2373111"/>
            </a:xfrm>
            <a:prstGeom prst="rect">
              <a:avLst/>
            </a:prstGeom>
            <a:noFill/>
            <a:ln w="25400">
              <a:solidFill>
                <a:srgbClr val="CBA8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3849688" y="50975"/>
            <a:ext cx="4492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72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ONECOIN</a:t>
            </a:r>
          </a:p>
        </p:txBody>
      </p:sp>
      <p:sp>
        <p:nvSpPr>
          <p:cNvPr id="12" name="Right Triangle 11"/>
          <p:cNvSpPr/>
          <p:nvPr/>
        </p:nvSpPr>
        <p:spPr>
          <a:xfrm rot="18900000">
            <a:off x="5867400" y="919512"/>
            <a:ext cx="457200" cy="458787"/>
          </a:xfrm>
          <a:prstGeom prst="rtTriangle">
            <a:avLst/>
          </a:prstGeom>
          <a:solidFill>
            <a:srgbClr val="CBA854"/>
          </a:solidFill>
          <a:ln>
            <a:solidFill>
              <a:srgbClr val="CBA8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788988" y="6043613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101388" y="6043613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25" name="Grafik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8" y="6134100"/>
            <a:ext cx="17922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Grafik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150" y="6110288"/>
            <a:ext cx="1792288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feld 4"/>
          <p:cNvSpPr txBox="1"/>
          <p:nvPr/>
        </p:nvSpPr>
        <p:spPr>
          <a:xfrm>
            <a:off x="0" y="4383220"/>
            <a:ext cx="122348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600" dirty="0">
                <a:solidFill>
                  <a:srgbClr val="CBA854"/>
                </a:solidFill>
                <a:latin typeface="Nexa Book" panose="02000000000000000000" pitchFamily="50" charset="0"/>
              </a:rPr>
              <a:t>Geld &amp; Karriere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196" y="1684750"/>
            <a:ext cx="2657601" cy="2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9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/>
          <a:srcRect l="1691" t="22261" r="1534" b="233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/>
          <a:srcRect l="9798" r="14269"/>
          <a:stretch/>
        </p:blipFill>
        <p:spPr>
          <a:xfrm>
            <a:off x="346727" y="860611"/>
            <a:ext cx="5795712" cy="508840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/>
          <a:srcRect t="17740" b="14747"/>
          <a:stretch/>
        </p:blipFill>
        <p:spPr>
          <a:xfrm>
            <a:off x="6142438" y="860610"/>
            <a:ext cx="5430095" cy="508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76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7" name="Group 2427"/>
          <p:cNvGrpSpPr/>
          <p:nvPr/>
        </p:nvGrpSpPr>
        <p:grpSpPr>
          <a:xfrm>
            <a:off x="4267200" y="3937000"/>
            <a:ext cx="2133600" cy="2921000"/>
            <a:chOff x="0" y="0"/>
            <a:chExt cx="1600200" cy="2190750"/>
          </a:xfrm>
        </p:grpSpPr>
        <p:sp>
          <p:nvSpPr>
            <p:cNvPr id="2425" name="Shape 2425"/>
            <p:cNvSpPr/>
            <p:nvPr/>
          </p:nvSpPr>
          <p:spPr>
            <a:xfrm>
              <a:off x="0" y="0"/>
              <a:ext cx="1600200" cy="2190750"/>
            </a:xfrm>
            <a:prstGeom prst="rect">
              <a:avLst/>
            </a:prstGeom>
            <a:solidFill>
              <a:srgbClr val="1292C9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/>
            </a:p>
          </p:txBody>
        </p:sp>
        <p:sp>
          <p:nvSpPr>
            <p:cNvPr id="2426" name="Shape 2426"/>
            <p:cNvSpPr/>
            <p:nvPr/>
          </p:nvSpPr>
          <p:spPr>
            <a:xfrm>
              <a:off x="273411" y="1143000"/>
              <a:ext cx="1224083" cy="3231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0959" tIns="60959" rIns="60959" bIns="60959" numCol="1" anchor="t">
              <a:spAutoFit/>
            </a:bodyPr>
            <a:lstStyle>
              <a:lvl1pPr>
                <a:defRPr sz="1200">
                  <a:solidFill>
                    <a:schemeClr val="accent3">
                      <a:lumOff val="44000"/>
                    </a:schemeClr>
                  </a:solidFill>
                </a:defRPr>
              </a:lvl1pPr>
            </a:lstStyle>
            <a:p>
              <a:r>
                <a:rPr lang="de-DE" sz="2000" dirty="0">
                  <a:latin typeface="Nexa Book" panose="02000000000000000000" pitchFamily="50" charset="0"/>
                </a:rPr>
                <a:t>Arbeite hart</a:t>
              </a:r>
              <a:endParaRPr sz="2000" dirty="0">
                <a:latin typeface="Nexa Book" panose="02000000000000000000" pitchFamily="50" charset="0"/>
              </a:endParaRPr>
            </a:p>
          </p:txBody>
        </p:sp>
      </p:grpSp>
      <p:grpSp>
        <p:nvGrpSpPr>
          <p:cNvPr id="2430" name="Group 2430"/>
          <p:cNvGrpSpPr/>
          <p:nvPr/>
        </p:nvGrpSpPr>
        <p:grpSpPr>
          <a:xfrm>
            <a:off x="6214132" y="3937000"/>
            <a:ext cx="955664" cy="2921000"/>
            <a:chOff x="-63801" y="0"/>
            <a:chExt cx="716748" cy="2190750"/>
          </a:xfrm>
        </p:grpSpPr>
        <p:sp>
          <p:nvSpPr>
            <p:cNvPr id="2428" name="Shape 2428"/>
            <p:cNvSpPr/>
            <p:nvPr/>
          </p:nvSpPr>
          <p:spPr>
            <a:xfrm>
              <a:off x="76200" y="0"/>
              <a:ext cx="533400" cy="2190750"/>
            </a:xfrm>
            <a:prstGeom prst="rect">
              <a:avLst/>
            </a:prstGeom>
            <a:solidFill>
              <a:srgbClr val="0D657E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/>
            </a:p>
          </p:txBody>
        </p:sp>
        <p:sp>
          <p:nvSpPr>
            <p:cNvPr id="2429" name="Shape 2429"/>
            <p:cNvSpPr/>
            <p:nvPr/>
          </p:nvSpPr>
          <p:spPr>
            <a:xfrm>
              <a:off x="-63801" y="813123"/>
              <a:ext cx="716748" cy="507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>
                <a:defRPr sz="1200">
                  <a:solidFill>
                    <a:schemeClr val="accent3">
                      <a:lumOff val="44000"/>
                    </a:schemeClr>
                  </a:solidFill>
                </a:defRPr>
              </a:lvl1pPr>
            </a:lstStyle>
            <a:p>
              <a:r>
                <a:rPr lang="de-DE" sz="1800" dirty="0">
                  <a:latin typeface="Nexa Book" panose="02000000000000000000" pitchFamily="50" charset="0"/>
                </a:rPr>
                <a:t>Arbeite</a:t>
              </a:r>
            </a:p>
            <a:p>
              <a:r>
                <a:rPr lang="de-DE" sz="1800" dirty="0">
                  <a:latin typeface="Nexa Book" panose="02000000000000000000" pitchFamily="50" charset="0"/>
                </a:rPr>
                <a:t>Smart</a:t>
              </a:r>
              <a:endParaRPr sz="1800" dirty="0">
                <a:latin typeface="Nexa Book" panose="02000000000000000000" pitchFamily="50" charset="0"/>
              </a:endParaRPr>
            </a:p>
          </p:txBody>
        </p:sp>
      </p:grpSp>
      <p:grpSp>
        <p:nvGrpSpPr>
          <p:cNvPr id="2433" name="Group 2433"/>
          <p:cNvGrpSpPr/>
          <p:nvPr/>
        </p:nvGrpSpPr>
        <p:grpSpPr>
          <a:xfrm>
            <a:off x="7112000" y="3921881"/>
            <a:ext cx="5080000" cy="2921000"/>
            <a:chOff x="0" y="0"/>
            <a:chExt cx="3810000" cy="2190750"/>
          </a:xfrm>
        </p:grpSpPr>
        <p:sp>
          <p:nvSpPr>
            <p:cNvPr id="2431" name="Shape 2431"/>
            <p:cNvSpPr/>
            <p:nvPr/>
          </p:nvSpPr>
          <p:spPr>
            <a:xfrm>
              <a:off x="0" y="0"/>
              <a:ext cx="3810000" cy="2190750"/>
            </a:xfrm>
            <a:prstGeom prst="rect">
              <a:avLst/>
            </a:prstGeom>
            <a:solidFill>
              <a:srgbClr val="8BB76B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/>
            </a:p>
          </p:txBody>
        </p:sp>
        <p:sp>
          <p:nvSpPr>
            <p:cNvPr id="2432" name="Shape 2432"/>
            <p:cNvSpPr/>
            <p:nvPr/>
          </p:nvSpPr>
          <p:spPr>
            <a:xfrm>
              <a:off x="304800" y="1066800"/>
              <a:ext cx="3048000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>
                <a:defRPr sz="1200">
                  <a:solidFill>
                    <a:schemeClr val="accent3">
                      <a:lumOff val="44000"/>
                    </a:schemeClr>
                  </a:solidFill>
                </a:defRPr>
              </a:lvl1pPr>
            </a:lstStyle>
            <a:p>
              <a:r>
                <a:rPr lang="de-DE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exa Book" panose="02000000000000000000" pitchFamily="50" charset="0"/>
                </a:rPr>
                <a:t>Leben genießen</a:t>
              </a:r>
              <a:endParaRPr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ok" panose="02000000000000000000" pitchFamily="50" charset="0"/>
              </a:endParaRPr>
            </a:p>
          </p:txBody>
        </p:sp>
      </p:grpSp>
      <p:grpSp>
        <p:nvGrpSpPr>
          <p:cNvPr id="2436" name="Group 2436"/>
          <p:cNvGrpSpPr/>
          <p:nvPr/>
        </p:nvGrpSpPr>
        <p:grpSpPr>
          <a:xfrm>
            <a:off x="0" y="3937000"/>
            <a:ext cx="4267200" cy="2921000"/>
            <a:chOff x="0" y="0"/>
            <a:chExt cx="3200400" cy="2190750"/>
          </a:xfrm>
        </p:grpSpPr>
        <p:sp>
          <p:nvSpPr>
            <p:cNvPr id="2434" name="Shape 2434"/>
            <p:cNvSpPr/>
            <p:nvPr/>
          </p:nvSpPr>
          <p:spPr>
            <a:xfrm>
              <a:off x="0" y="0"/>
              <a:ext cx="3200400" cy="2190750"/>
            </a:xfrm>
            <a:prstGeom prst="rect">
              <a:avLst/>
            </a:prstGeom>
            <a:solidFill>
              <a:srgbClr val="83C1D4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/>
            </a:p>
          </p:txBody>
        </p:sp>
        <p:sp>
          <p:nvSpPr>
            <p:cNvPr id="2435" name="Shape 2435"/>
            <p:cNvSpPr/>
            <p:nvPr/>
          </p:nvSpPr>
          <p:spPr>
            <a:xfrm>
              <a:off x="368710" y="1123950"/>
              <a:ext cx="2462981" cy="3231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0959" tIns="60959" rIns="60959" bIns="60959" numCol="1" anchor="t">
              <a:spAutoFit/>
            </a:bodyPr>
            <a:lstStyle>
              <a:lvl1pPr>
                <a:defRPr sz="1200">
                  <a:solidFill>
                    <a:schemeClr val="accent3">
                      <a:lumOff val="44000"/>
                    </a:schemeClr>
                  </a:solidFill>
                </a:defRPr>
              </a:lvl1pPr>
            </a:lstStyle>
            <a:p>
              <a:r>
                <a:rPr lang="de-DE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exa Book" panose="02000000000000000000" pitchFamily="50" charset="0"/>
                </a:rPr>
                <a:t>Aneignen von Fähigkeiten</a:t>
              </a:r>
            </a:p>
          </p:txBody>
        </p:sp>
      </p:grpSp>
      <p:grpSp>
        <p:nvGrpSpPr>
          <p:cNvPr id="2439" name="Group 2439"/>
          <p:cNvGrpSpPr/>
          <p:nvPr/>
        </p:nvGrpSpPr>
        <p:grpSpPr>
          <a:xfrm>
            <a:off x="4267200" y="0"/>
            <a:ext cx="4876800" cy="3937000"/>
            <a:chOff x="0" y="0"/>
            <a:chExt cx="3657600" cy="2952750"/>
          </a:xfrm>
        </p:grpSpPr>
        <p:sp>
          <p:nvSpPr>
            <p:cNvPr id="2437" name="Shape 2437"/>
            <p:cNvSpPr/>
            <p:nvPr/>
          </p:nvSpPr>
          <p:spPr>
            <a:xfrm>
              <a:off x="0" y="0"/>
              <a:ext cx="3657600" cy="2952750"/>
            </a:xfrm>
            <a:prstGeom prst="rect">
              <a:avLst/>
            </a:prstGeom>
            <a:solidFill>
              <a:srgbClr val="1292C9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 dirty="0"/>
            </a:p>
          </p:txBody>
        </p:sp>
        <p:sp>
          <p:nvSpPr>
            <p:cNvPr id="2438" name="Shape 2438"/>
            <p:cNvSpPr/>
            <p:nvPr/>
          </p:nvSpPr>
          <p:spPr>
            <a:xfrm>
              <a:off x="1302903" y="1123950"/>
              <a:ext cx="2220848" cy="3231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0959" tIns="60959" rIns="60959" bIns="60959" numCol="1" anchor="t">
              <a:spAutoFit/>
            </a:bodyPr>
            <a:lstStyle>
              <a:lvl1pPr>
                <a:defRPr sz="1200">
                  <a:solidFill>
                    <a:schemeClr val="accent3">
                      <a:lumOff val="44000"/>
                    </a:schemeClr>
                  </a:solidFill>
                </a:defRPr>
              </a:lvl1pPr>
            </a:lstStyle>
            <a:p>
              <a:r>
                <a:rPr lang="de-DE" sz="2000" dirty="0">
                  <a:latin typeface="Nexa Book" panose="02000000000000000000" pitchFamily="50" charset="0"/>
                </a:rPr>
                <a:t>Nutzen der Fähigkeiten</a:t>
              </a:r>
              <a:endParaRPr sz="2000" dirty="0">
                <a:latin typeface="Nexa Book" panose="02000000000000000000" pitchFamily="50" charset="0"/>
              </a:endParaRPr>
            </a:p>
          </p:txBody>
        </p:sp>
      </p:grpSp>
      <p:grpSp>
        <p:nvGrpSpPr>
          <p:cNvPr id="2442" name="Group 2442"/>
          <p:cNvGrpSpPr/>
          <p:nvPr/>
        </p:nvGrpSpPr>
        <p:grpSpPr>
          <a:xfrm>
            <a:off x="9144000" y="0"/>
            <a:ext cx="914400" cy="3937000"/>
            <a:chOff x="0" y="0"/>
            <a:chExt cx="685800" cy="2952750"/>
          </a:xfrm>
        </p:grpSpPr>
        <p:sp>
          <p:nvSpPr>
            <p:cNvPr id="2440" name="Shape 2440"/>
            <p:cNvSpPr/>
            <p:nvPr/>
          </p:nvSpPr>
          <p:spPr>
            <a:xfrm>
              <a:off x="0" y="0"/>
              <a:ext cx="685800" cy="2952750"/>
            </a:xfrm>
            <a:prstGeom prst="rect">
              <a:avLst/>
            </a:prstGeom>
            <a:solidFill>
              <a:srgbClr val="0D657E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/>
            </a:p>
          </p:txBody>
        </p:sp>
        <p:sp>
          <p:nvSpPr>
            <p:cNvPr id="2441" name="Shape 2441"/>
            <p:cNvSpPr/>
            <p:nvPr/>
          </p:nvSpPr>
          <p:spPr>
            <a:xfrm>
              <a:off x="0" y="1047750"/>
              <a:ext cx="685800" cy="461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/>
            <a:p>
              <a:pPr>
                <a:defRPr sz="1200">
                  <a:solidFill>
                    <a:schemeClr val="accent3">
                      <a:lumOff val="44000"/>
                    </a:schemeClr>
                  </a:solidFill>
                </a:defRPr>
              </a:pPr>
              <a:r>
                <a:rPr lang="de-DE" sz="1600" dirty="0"/>
                <a:t>Leben</a:t>
              </a:r>
              <a:endParaRPr sz="1600" dirty="0"/>
            </a:p>
            <a:p>
              <a:pPr>
                <a:defRPr sz="1200">
                  <a:solidFill>
                    <a:schemeClr val="accent3">
                      <a:lumOff val="44000"/>
                    </a:schemeClr>
                  </a:solidFill>
                </a:defRPr>
              </a:pPr>
              <a:r>
                <a:rPr lang="de-DE" sz="1600" dirty="0"/>
                <a:t>genießen</a:t>
              </a:r>
              <a:endParaRPr sz="1600" dirty="0"/>
            </a:p>
          </p:txBody>
        </p:sp>
      </p:grpSp>
      <p:grpSp>
        <p:nvGrpSpPr>
          <p:cNvPr id="2445" name="Group 2445"/>
          <p:cNvGrpSpPr/>
          <p:nvPr/>
        </p:nvGrpSpPr>
        <p:grpSpPr>
          <a:xfrm>
            <a:off x="10058400" y="0"/>
            <a:ext cx="2133600" cy="3937000"/>
            <a:chOff x="0" y="0"/>
            <a:chExt cx="1600200" cy="2952750"/>
          </a:xfrm>
        </p:grpSpPr>
        <p:sp>
          <p:nvSpPr>
            <p:cNvPr id="2443" name="Shape 2443"/>
            <p:cNvSpPr/>
            <p:nvPr/>
          </p:nvSpPr>
          <p:spPr>
            <a:xfrm>
              <a:off x="0" y="0"/>
              <a:ext cx="1600200" cy="2952750"/>
            </a:xfrm>
            <a:prstGeom prst="rect">
              <a:avLst/>
            </a:prstGeom>
            <a:solidFill>
              <a:srgbClr val="8BB76B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/>
            </a:p>
          </p:txBody>
        </p:sp>
        <p:sp>
          <p:nvSpPr>
            <p:cNvPr id="2444" name="Shape 2444"/>
            <p:cNvSpPr/>
            <p:nvPr/>
          </p:nvSpPr>
          <p:spPr>
            <a:xfrm>
              <a:off x="304799" y="1047750"/>
              <a:ext cx="1150144" cy="553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60959" tIns="60959" rIns="60959" bIns="60959" numCol="1" anchor="t">
              <a:spAutoFit/>
            </a:bodyPr>
            <a:lstStyle>
              <a:lvl1pPr>
                <a:defRPr sz="1200">
                  <a:solidFill>
                    <a:schemeClr val="accent3">
                      <a:lumOff val="44000"/>
                    </a:schemeClr>
                  </a:solidFill>
                </a:defRPr>
              </a:lvl1pPr>
            </a:lstStyle>
            <a:p>
              <a:r>
                <a:rPr lang="de-DE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exa Book" panose="02000000000000000000" pitchFamily="50" charset="0"/>
                </a:rPr>
                <a:t>DAS ENDE	</a:t>
              </a:r>
              <a:endParaRPr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ok" panose="02000000000000000000" pitchFamily="50" charset="0"/>
              </a:endParaRPr>
            </a:p>
          </p:txBody>
        </p:sp>
      </p:grpSp>
      <p:grpSp>
        <p:nvGrpSpPr>
          <p:cNvPr id="2448" name="Group 2448"/>
          <p:cNvGrpSpPr/>
          <p:nvPr/>
        </p:nvGrpSpPr>
        <p:grpSpPr>
          <a:xfrm>
            <a:off x="0" y="0"/>
            <a:ext cx="4267200" cy="3937000"/>
            <a:chOff x="0" y="0"/>
            <a:chExt cx="3200400" cy="2952750"/>
          </a:xfrm>
        </p:grpSpPr>
        <p:sp>
          <p:nvSpPr>
            <p:cNvPr id="2446" name="Shape 2446"/>
            <p:cNvSpPr/>
            <p:nvPr/>
          </p:nvSpPr>
          <p:spPr>
            <a:xfrm>
              <a:off x="0" y="0"/>
              <a:ext cx="3200400" cy="2952750"/>
            </a:xfrm>
            <a:prstGeom prst="rect">
              <a:avLst/>
            </a:prstGeom>
            <a:solidFill>
              <a:srgbClr val="83C1D4">
                <a:alpha val="7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/>
            </a:p>
          </p:txBody>
        </p:sp>
        <p:sp>
          <p:nvSpPr>
            <p:cNvPr id="2447" name="Shape 2447"/>
            <p:cNvSpPr/>
            <p:nvPr/>
          </p:nvSpPr>
          <p:spPr>
            <a:xfrm>
              <a:off x="423927" y="1056632"/>
              <a:ext cx="2462981" cy="3231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0959" tIns="60959" rIns="60959" bIns="60959" numCol="1" anchor="t">
              <a:spAutoFit/>
            </a:bodyPr>
            <a:lstStyle>
              <a:lvl1pPr>
                <a:defRPr sz="1200">
                  <a:solidFill>
                    <a:schemeClr val="accent3">
                      <a:lumOff val="44000"/>
                    </a:schemeClr>
                  </a:solidFill>
                </a:defRPr>
              </a:lvl1pPr>
            </a:lstStyle>
            <a:p>
              <a:r>
                <a:rPr lang="de-DE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exa Book" panose="02000000000000000000" pitchFamily="50" charset="0"/>
                </a:rPr>
                <a:t>Aneignen von Fähigkeiten</a:t>
              </a:r>
              <a:endParaRPr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xa Book" panose="02000000000000000000" pitchFamily="50" charset="0"/>
              </a:endParaRPr>
            </a:p>
          </p:txBody>
        </p:sp>
      </p:grpSp>
      <p:sp>
        <p:nvSpPr>
          <p:cNvPr id="2449" name="Shape 2449"/>
          <p:cNvSpPr/>
          <p:nvPr/>
        </p:nvSpPr>
        <p:spPr>
          <a:xfrm>
            <a:off x="0" y="3632200"/>
            <a:ext cx="12192000" cy="609600"/>
          </a:xfrm>
          <a:prstGeom prst="rect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60959" rIns="60959"/>
          <a:lstStyle/>
          <a:p>
            <a:pPr>
              <a:defRPr sz="3600"/>
            </a:pPr>
            <a:endParaRPr sz="4800"/>
          </a:p>
        </p:txBody>
      </p:sp>
      <p:pic>
        <p:nvPicPr>
          <p:cNvPr id="2450" name="image41-small.png" descr="Evelotion_0006_Layer-0.png"/>
          <p:cNvPicPr>
            <a:picLocks noChangeAspect="1"/>
          </p:cNvPicPr>
          <p:nvPr/>
        </p:nvPicPr>
        <p:blipFill>
          <a:blip r:embed="rId2">
            <a:extLst/>
          </a:blip>
          <a:srcRect l="16313" t="67927" r="77514"/>
          <a:stretch>
            <a:fillRect/>
          </a:stretch>
        </p:blipFill>
        <p:spPr>
          <a:xfrm>
            <a:off x="669849" y="3431822"/>
            <a:ext cx="752552" cy="2160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1" name="image42-small.png" descr="Evelotion_0003_Layer-0-copy-4.png"/>
          <p:cNvPicPr>
            <a:picLocks noChangeAspect="1"/>
          </p:cNvPicPr>
          <p:nvPr/>
        </p:nvPicPr>
        <p:blipFill>
          <a:blip r:embed="rId3">
            <a:extLst/>
          </a:blip>
          <a:srcRect l="39019" t="50160" r="49624"/>
          <a:stretch>
            <a:fillRect/>
          </a:stretch>
        </p:blipFill>
        <p:spPr>
          <a:xfrm>
            <a:off x="2359980" y="2235201"/>
            <a:ext cx="1384541" cy="33566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2" name="image43-small.png" descr="Evelotion_0002_Layer-0-copy-5.png"/>
          <p:cNvPicPr>
            <a:picLocks noChangeAspect="1"/>
          </p:cNvPicPr>
          <p:nvPr/>
        </p:nvPicPr>
        <p:blipFill>
          <a:blip r:embed="rId4">
            <a:extLst/>
          </a:blip>
          <a:srcRect l="49825" t="46473" r="37172"/>
          <a:stretch>
            <a:fillRect/>
          </a:stretch>
        </p:blipFill>
        <p:spPr>
          <a:xfrm>
            <a:off x="5012422" y="1986843"/>
            <a:ext cx="1585084" cy="3605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3" name="image44-small.png" descr="Evelotion_0001_Layer-0-copy-6.png"/>
          <p:cNvPicPr>
            <a:picLocks noChangeAspect="1"/>
          </p:cNvPicPr>
          <p:nvPr/>
        </p:nvPicPr>
        <p:blipFill>
          <a:blip r:embed="rId5">
            <a:extLst/>
          </a:blip>
          <a:srcRect l="62387" t="48819" r="24607"/>
          <a:stretch>
            <a:fillRect/>
          </a:stretch>
        </p:blipFill>
        <p:spPr>
          <a:xfrm>
            <a:off x="7636685" y="2144887"/>
            <a:ext cx="1585735" cy="3446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4" name="image45-small.png" descr="Evelotion_0000_Layer-0-copy-3.png"/>
          <p:cNvPicPr>
            <a:picLocks noChangeAspect="1"/>
          </p:cNvPicPr>
          <p:nvPr/>
        </p:nvPicPr>
        <p:blipFill>
          <a:blip r:embed="rId6">
            <a:extLst/>
          </a:blip>
          <a:srcRect l="75172" t="49993" r="12483"/>
          <a:stretch>
            <a:fillRect/>
          </a:stretch>
        </p:blipFill>
        <p:spPr>
          <a:xfrm>
            <a:off x="10261599" y="2223908"/>
            <a:ext cx="1505104" cy="3367939"/>
          </a:xfrm>
          <a:prstGeom prst="rect">
            <a:avLst/>
          </a:prstGeom>
          <a:ln w="12700">
            <a:miter lim="400000"/>
          </a:ln>
        </p:spPr>
      </p:pic>
      <p:sp>
        <p:nvSpPr>
          <p:cNvPr id="2455" name="Shape 2455"/>
          <p:cNvSpPr/>
          <p:nvPr/>
        </p:nvSpPr>
        <p:spPr>
          <a:xfrm>
            <a:off x="3917902" y="3544172"/>
            <a:ext cx="825224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/>
          <a:p>
            <a:pPr>
              <a:defRPr sz="2800"/>
            </a:pPr>
            <a:r>
              <a:rPr sz="3733"/>
              <a:t>25</a:t>
            </a:r>
            <a:r>
              <a:rPr sz="2133"/>
              <a:t>yr</a:t>
            </a:r>
          </a:p>
        </p:txBody>
      </p:sp>
      <p:sp>
        <p:nvSpPr>
          <p:cNvPr id="2456" name="Shape 2456"/>
          <p:cNvSpPr/>
          <p:nvPr/>
        </p:nvSpPr>
        <p:spPr>
          <a:xfrm>
            <a:off x="154981" y="3544172"/>
            <a:ext cx="583171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/>
          <a:p>
            <a:pPr>
              <a:defRPr sz="2800"/>
            </a:pPr>
            <a:r>
              <a:rPr sz="3733"/>
              <a:t>0</a:t>
            </a:r>
            <a:r>
              <a:rPr sz="2133"/>
              <a:t>yr</a:t>
            </a:r>
          </a:p>
        </p:txBody>
      </p:sp>
      <p:sp>
        <p:nvSpPr>
          <p:cNvPr id="2457" name="Shape 2457"/>
          <p:cNvSpPr/>
          <p:nvPr/>
        </p:nvSpPr>
        <p:spPr>
          <a:xfrm>
            <a:off x="8757064" y="3544172"/>
            <a:ext cx="825224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/>
          <a:p>
            <a:pPr>
              <a:defRPr sz="2800"/>
            </a:pPr>
            <a:r>
              <a:rPr sz="3733"/>
              <a:t>65</a:t>
            </a:r>
            <a:r>
              <a:rPr sz="2133"/>
              <a:t>yr</a:t>
            </a:r>
          </a:p>
        </p:txBody>
      </p:sp>
      <p:sp>
        <p:nvSpPr>
          <p:cNvPr id="2458" name="Shape 2458"/>
          <p:cNvSpPr/>
          <p:nvPr/>
        </p:nvSpPr>
        <p:spPr>
          <a:xfrm>
            <a:off x="9671464" y="3544172"/>
            <a:ext cx="825224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/>
          <a:p>
            <a:pPr>
              <a:defRPr sz="2800"/>
            </a:pPr>
            <a:r>
              <a:rPr sz="3733"/>
              <a:t>70</a:t>
            </a:r>
            <a:r>
              <a:rPr sz="2133"/>
              <a:t>yr</a:t>
            </a:r>
          </a:p>
        </p:txBody>
      </p:sp>
      <p:sp>
        <p:nvSpPr>
          <p:cNvPr id="2459" name="Shape 2459"/>
          <p:cNvSpPr/>
          <p:nvPr/>
        </p:nvSpPr>
        <p:spPr>
          <a:xfrm>
            <a:off x="11258320" y="3544172"/>
            <a:ext cx="825224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/>
          <a:p>
            <a:pPr>
              <a:defRPr sz="2800"/>
            </a:pPr>
            <a:r>
              <a:rPr sz="3733"/>
              <a:t>80</a:t>
            </a:r>
            <a:r>
              <a:rPr sz="2133"/>
              <a:t>yr</a:t>
            </a:r>
          </a:p>
        </p:txBody>
      </p:sp>
      <p:sp>
        <p:nvSpPr>
          <p:cNvPr id="2460" name="Shape 2460"/>
          <p:cNvSpPr/>
          <p:nvPr/>
        </p:nvSpPr>
        <p:spPr>
          <a:xfrm>
            <a:off x="7231956" y="3544172"/>
            <a:ext cx="825224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/>
          <a:p>
            <a:pPr>
              <a:defRPr sz="2800"/>
            </a:pPr>
            <a:r>
              <a:rPr sz="3733"/>
              <a:t>50</a:t>
            </a:r>
            <a:r>
              <a:rPr sz="2133"/>
              <a:t>yr</a:t>
            </a:r>
          </a:p>
        </p:txBody>
      </p:sp>
      <p:sp>
        <p:nvSpPr>
          <p:cNvPr id="2461" name="Shape 2461"/>
          <p:cNvSpPr/>
          <p:nvPr/>
        </p:nvSpPr>
        <p:spPr>
          <a:xfrm>
            <a:off x="6051502" y="3544172"/>
            <a:ext cx="825224" cy="666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0959" rIns="60959">
            <a:spAutoFit/>
          </a:bodyPr>
          <a:lstStyle/>
          <a:p>
            <a:pPr>
              <a:defRPr sz="2800"/>
            </a:pPr>
            <a:r>
              <a:rPr sz="3733"/>
              <a:t>40</a:t>
            </a:r>
            <a:r>
              <a:rPr sz="2133"/>
              <a:t>yr</a:t>
            </a:r>
          </a:p>
        </p:txBody>
      </p:sp>
      <p:grpSp>
        <p:nvGrpSpPr>
          <p:cNvPr id="2464" name="Group 2464"/>
          <p:cNvGrpSpPr/>
          <p:nvPr/>
        </p:nvGrpSpPr>
        <p:grpSpPr>
          <a:xfrm>
            <a:off x="0" y="-1"/>
            <a:ext cx="12192000" cy="717306"/>
            <a:chOff x="0" y="33025"/>
            <a:chExt cx="9144000" cy="537977"/>
          </a:xfrm>
        </p:grpSpPr>
        <p:sp>
          <p:nvSpPr>
            <p:cNvPr id="2462" name="Shape 2462"/>
            <p:cNvSpPr/>
            <p:nvPr/>
          </p:nvSpPr>
          <p:spPr>
            <a:xfrm>
              <a:off x="0" y="33025"/>
              <a:ext cx="9144000" cy="457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/>
            </a:p>
          </p:txBody>
        </p:sp>
        <p:sp>
          <p:nvSpPr>
            <p:cNvPr id="2463" name="Shape 2463"/>
            <p:cNvSpPr/>
            <p:nvPr/>
          </p:nvSpPr>
          <p:spPr>
            <a:xfrm>
              <a:off x="3423104" y="47834"/>
              <a:ext cx="2297792" cy="5231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0959" tIns="60959" rIns="60959" bIns="60959" numCol="1" anchor="t">
              <a:spAutoFit/>
            </a:bodyPr>
            <a:lstStyle>
              <a:lvl1pPr>
                <a:defRPr sz="2800"/>
              </a:lvl1pPr>
            </a:lstStyle>
            <a:p>
              <a:r>
                <a:rPr lang="de-DE" sz="3733" dirty="0">
                  <a:latin typeface="Nexa Book" panose="02000000000000000000" pitchFamily="50" charset="0"/>
                </a:rPr>
                <a:t>Lebensweg</a:t>
              </a:r>
              <a:r>
                <a:rPr sz="3733" dirty="0">
                  <a:latin typeface="Nexa Book" panose="02000000000000000000" pitchFamily="50" charset="0"/>
                </a:rPr>
                <a:t> 1</a:t>
              </a:r>
            </a:p>
          </p:txBody>
        </p:sp>
      </p:grpSp>
      <p:grpSp>
        <p:nvGrpSpPr>
          <p:cNvPr id="2467" name="Group 2467"/>
          <p:cNvGrpSpPr/>
          <p:nvPr/>
        </p:nvGrpSpPr>
        <p:grpSpPr>
          <a:xfrm>
            <a:off x="0" y="6202766"/>
            <a:ext cx="12192000" cy="697561"/>
            <a:chOff x="0" y="0"/>
            <a:chExt cx="9144000" cy="523170"/>
          </a:xfrm>
        </p:grpSpPr>
        <p:sp>
          <p:nvSpPr>
            <p:cNvPr id="2465" name="Shape 2465"/>
            <p:cNvSpPr/>
            <p:nvPr/>
          </p:nvSpPr>
          <p:spPr>
            <a:xfrm>
              <a:off x="0" y="49937"/>
              <a:ext cx="9144000" cy="457201"/>
            </a:xfrm>
            <a:prstGeom prst="rect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>
                <a:defRPr sz="3600"/>
              </a:pPr>
              <a:endParaRPr sz="4800"/>
            </a:p>
          </p:txBody>
        </p:sp>
        <p:sp>
          <p:nvSpPr>
            <p:cNvPr id="2466" name="Shape 2466"/>
            <p:cNvSpPr/>
            <p:nvPr/>
          </p:nvSpPr>
          <p:spPr>
            <a:xfrm>
              <a:off x="1833179" y="0"/>
              <a:ext cx="2393972" cy="5231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0959" tIns="60959" rIns="60959" bIns="60959" numCol="1" anchor="t">
              <a:spAutoFit/>
            </a:bodyPr>
            <a:lstStyle>
              <a:lvl1pPr>
                <a:defRPr sz="2800"/>
              </a:lvl1pPr>
            </a:lstStyle>
            <a:p>
              <a:r>
                <a:rPr lang="de-DE" sz="3733" dirty="0">
                  <a:latin typeface="Nexa Book" panose="02000000000000000000" pitchFamily="50" charset="0"/>
                </a:rPr>
                <a:t>Lebensweg 2</a:t>
              </a:r>
              <a:endParaRPr sz="3733" dirty="0">
                <a:latin typeface="Nexa Book" panose="02000000000000000000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3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 thruBlk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" grpId="0" animBg="1" advAuto="0"/>
      <p:bldP spid="2430" grpId="0" animBg="1" advAuto="0"/>
      <p:bldP spid="2433" grpId="0" animBg="1" advAuto="0"/>
      <p:bldP spid="2436" grpId="0" animBg="1" advAuto="0"/>
      <p:bldP spid="2439" grpId="0" animBg="1" advAuto="0"/>
      <p:bldP spid="2442" grpId="0" animBg="1" advAuto="0"/>
      <p:bldP spid="2445" grpId="0" animBg="1" advAuto="0"/>
      <p:bldP spid="2448" grpId="0" animBg="1" advAuto="0"/>
      <p:bldP spid="2464" grpId="0" animBg="1" advAuto="0"/>
      <p:bldP spid="2467" grpId="0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46108"/>
            <a:ext cx="6235836" cy="4653633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1692480" y="1209372"/>
            <a:ext cx="2565126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3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VERSCHIEDENE</a:t>
            </a:r>
            <a:endParaRPr lang="en-US" altLang="de-DE" sz="23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72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BONI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138331" y="2610419"/>
            <a:ext cx="1679929" cy="0"/>
          </a:xfrm>
          <a:prstGeom prst="line">
            <a:avLst/>
          </a:prstGeom>
          <a:ln>
            <a:solidFill>
              <a:srgbClr val="CBA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dplatzhalt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7042" t="6062"/>
          <a:stretch/>
        </p:blipFill>
        <p:spPr>
          <a:xfrm>
            <a:off x="6171721" y="0"/>
            <a:ext cx="8666711" cy="5599741"/>
          </a:xfrm>
          <a:custGeom>
            <a:avLst/>
            <a:gdLst>
              <a:gd name="T0" fmla="*/ 0 w 8948056"/>
              <a:gd name="T1" fmla="*/ 0 h 3298372"/>
              <a:gd name="T2" fmla="*/ 8948737 w 8948056"/>
              <a:gd name="T3" fmla="*/ 0 h 3298372"/>
              <a:gd name="T4" fmla="*/ 8948737 w 8948056"/>
              <a:gd name="T5" fmla="*/ 3298825 h 3298372"/>
              <a:gd name="T6" fmla="*/ 0 w 8948056"/>
              <a:gd name="T7" fmla="*/ 3298825 h 329837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948056" h="3298372">
                <a:moveTo>
                  <a:pt x="0" y="0"/>
                </a:moveTo>
                <a:lnTo>
                  <a:pt x="8948056" y="0"/>
                </a:lnTo>
                <a:lnTo>
                  <a:pt x="8948056" y="3298372"/>
                </a:lnTo>
                <a:lnTo>
                  <a:pt x="0" y="329837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057403" y="3272925"/>
            <a:ext cx="384675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4400" dirty="0" err="1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Direktverkauf</a:t>
            </a:r>
            <a:endParaRPr lang="en-US" altLang="de-DE" sz="4400" dirty="0">
              <a:solidFill>
                <a:schemeClr val="bg1"/>
              </a:solidFill>
              <a:latin typeface="Nexa Book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4400" dirty="0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Network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4400" dirty="0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Matching</a:t>
            </a:r>
          </a:p>
        </p:txBody>
      </p:sp>
    </p:spTree>
    <p:extLst>
      <p:ext uri="{BB962C8B-B14F-4D97-AF65-F5344CB8AC3E}">
        <p14:creationId xmlns:p14="http://schemas.microsoft.com/office/powerpoint/2010/main" val="6682829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7" r="6427"/>
          <a:stretch/>
        </p:blipFill>
        <p:spPr>
          <a:xfrm>
            <a:off x="-1" y="0"/>
            <a:ext cx="8101577" cy="3298825"/>
          </a:xfrm>
        </p:spPr>
      </p:pic>
      <p:sp>
        <p:nvSpPr>
          <p:cNvPr id="2" name="Rectangle 1"/>
          <p:cNvSpPr/>
          <p:nvPr/>
        </p:nvSpPr>
        <p:spPr>
          <a:xfrm>
            <a:off x="5956164" y="0"/>
            <a:ext cx="6235836" cy="5812077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8007565" y="509281"/>
            <a:ext cx="2565126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3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VERSCHIEDENE</a:t>
            </a:r>
            <a:endParaRPr lang="en-US" altLang="de-DE" sz="23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72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BONI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8526109" y="1911169"/>
            <a:ext cx="1679929" cy="0"/>
          </a:xfrm>
          <a:prstGeom prst="line">
            <a:avLst/>
          </a:prstGeom>
          <a:ln>
            <a:solidFill>
              <a:srgbClr val="CBA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3"/>
          <p:cNvCxnSpPr/>
          <p:nvPr/>
        </p:nvCxnSpPr>
        <p:spPr>
          <a:xfrm>
            <a:off x="190500" y="6246813"/>
            <a:ext cx="384175" cy="0"/>
          </a:xfrm>
          <a:prstGeom prst="line">
            <a:avLst/>
          </a:prstGeom>
          <a:ln>
            <a:solidFill>
              <a:srgbClr val="FF9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73" name="Grafik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" y="121132"/>
            <a:ext cx="1792287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7870156" y="2049614"/>
            <a:ext cx="28399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800" dirty="0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1. </a:t>
            </a:r>
            <a:r>
              <a:rPr lang="en-US" altLang="de-DE" sz="2800" dirty="0" err="1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Direktverkauf</a:t>
            </a:r>
            <a:endParaRPr lang="en-US" altLang="de-DE" sz="2800" dirty="0">
              <a:solidFill>
                <a:schemeClr val="bg1"/>
              </a:solidFill>
              <a:latin typeface="Nexa Book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</p:txBody>
      </p:sp>
      <p:sp>
        <p:nvSpPr>
          <p:cNvPr id="13" name="Textfeld 6"/>
          <p:cNvSpPr txBox="1">
            <a:spLocks noChangeArrowheads="1"/>
          </p:cNvSpPr>
          <p:nvPr/>
        </p:nvSpPr>
        <p:spPr bwMode="auto">
          <a:xfrm>
            <a:off x="6320118" y="3403377"/>
            <a:ext cx="56782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de-DE" sz="36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10 % vom Paket Preis</a:t>
            </a:r>
          </a:p>
        </p:txBody>
      </p:sp>
      <p:pic>
        <p:nvPicPr>
          <p:cNvPr id="15" name="Obraz 105" descr="01100 Pro Trader 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428" y="3698583"/>
            <a:ext cx="2299910" cy="1340799"/>
          </a:xfrm>
          <a:prstGeom prst="rect">
            <a:avLst/>
          </a:prstGeom>
        </p:spPr>
      </p:pic>
      <p:pic>
        <p:nvPicPr>
          <p:cNvPr id="19" name="Obraz 107" descr="00550 Trader 0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5" y="3601540"/>
            <a:ext cx="2303019" cy="1342612"/>
          </a:xfrm>
          <a:prstGeom prst="rect">
            <a:avLst/>
          </a:prstGeom>
        </p:spPr>
      </p:pic>
      <p:pic>
        <p:nvPicPr>
          <p:cNvPr id="20" name="Obraz 108" descr="05500 Tycoon 0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271" y="5022262"/>
            <a:ext cx="2272853" cy="1325026"/>
          </a:xfrm>
          <a:prstGeom prst="rect">
            <a:avLst/>
          </a:prstGeom>
        </p:spPr>
      </p:pic>
      <p:pic>
        <p:nvPicPr>
          <p:cNvPr id="21" name="Obraz 109" descr="01100 Pro Trader 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933" y="5022262"/>
            <a:ext cx="2299910" cy="134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655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25" r="9617" b="21125"/>
          <a:stretch/>
        </p:blipFill>
        <p:spPr>
          <a:xfrm>
            <a:off x="4103871" y="0"/>
            <a:ext cx="8088129" cy="3298825"/>
          </a:xfrm>
        </p:spPr>
      </p:pic>
      <p:sp>
        <p:nvSpPr>
          <p:cNvPr id="2" name="Rectangle 1"/>
          <p:cNvSpPr/>
          <p:nvPr/>
        </p:nvSpPr>
        <p:spPr>
          <a:xfrm>
            <a:off x="-12397" y="0"/>
            <a:ext cx="6235836" cy="6970889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2063962" y="509281"/>
            <a:ext cx="2565126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3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VERSCHIEDENE</a:t>
            </a:r>
            <a:endParaRPr lang="en-US" altLang="de-DE" sz="23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72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BONI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582506" y="1911169"/>
            <a:ext cx="1679929" cy="0"/>
          </a:xfrm>
          <a:prstGeom prst="line">
            <a:avLst/>
          </a:prstGeom>
          <a:ln>
            <a:solidFill>
              <a:srgbClr val="CBA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674667" y="2063553"/>
            <a:ext cx="31385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800" dirty="0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2. </a:t>
            </a:r>
            <a:r>
              <a:rPr lang="en-US" altLang="de-DE" sz="2800" dirty="0" err="1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NetworkBonus</a:t>
            </a:r>
            <a:endParaRPr lang="en-US" altLang="de-DE" sz="2800" dirty="0">
              <a:solidFill>
                <a:schemeClr val="bg1"/>
              </a:solidFill>
              <a:latin typeface="Nexa Book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</p:txBody>
      </p:sp>
      <p:sp>
        <p:nvSpPr>
          <p:cNvPr id="12" name="Textfeld 6"/>
          <p:cNvSpPr txBox="1">
            <a:spLocks noChangeArrowheads="1"/>
          </p:cNvSpPr>
          <p:nvPr/>
        </p:nvSpPr>
        <p:spPr bwMode="auto">
          <a:xfrm>
            <a:off x="309282" y="3403377"/>
            <a:ext cx="5678207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sz="2800" dirty="0">
                <a:solidFill>
                  <a:schemeClr val="bg1">
                    <a:lumMod val="95000"/>
                  </a:schemeClr>
                </a:solidFill>
                <a:latin typeface="Nexa Book" panose="02000000000000000000" pitchFamily="50" charset="0"/>
              </a:rPr>
              <a:t>Binärsystem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800" dirty="0">
                <a:solidFill>
                  <a:schemeClr val="bg1"/>
                </a:solidFill>
                <a:latin typeface="Nexa Book" panose="02000000000000000000" pitchFamily="50" charset="0"/>
              </a:rPr>
              <a:t>10% vom schwächeren Bein</a:t>
            </a:r>
          </a:p>
        </p:txBody>
      </p:sp>
      <p:sp>
        <p:nvSpPr>
          <p:cNvPr id="23" name="Oval 2"/>
          <p:cNvSpPr>
            <a:spLocks noChangeArrowheads="1"/>
          </p:cNvSpPr>
          <p:nvPr/>
        </p:nvSpPr>
        <p:spPr bwMode="auto">
          <a:xfrm>
            <a:off x="7871925" y="3498850"/>
            <a:ext cx="1143000" cy="11430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de-DE" b="1" u="sng" dirty="0">
                <a:solidFill>
                  <a:schemeClr val="bg1"/>
                </a:solidFill>
              </a:rPr>
              <a:t>Du</a:t>
            </a:r>
          </a:p>
        </p:txBody>
      </p:sp>
      <p:sp>
        <p:nvSpPr>
          <p:cNvPr id="24" name="Line 3"/>
          <p:cNvSpPr>
            <a:spLocks noChangeShapeType="1"/>
          </p:cNvSpPr>
          <p:nvPr/>
        </p:nvSpPr>
        <p:spPr bwMode="auto">
          <a:xfrm>
            <a:off x="8441837" y="4710112"/>
            <a:ext cx="0" cy="2027238"/>
          </a:xfrm>
          <a:prstGeom prst="line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dirty="0">
              <a:solidFill>
                <a:schemeClr val="bg1"/>
              </a:solidFill>
              <a:highlight>
                <a:srgbClr val="000080"/>
              </a:highlight>
            </a:endParaRPr>
          </a:p>
        </p:txBody>
      </p:sp>
      <p:sp>
        <p:nvSpPr>
          <p:cNvPr id="25" name="Line 4"/>
          <p:cNvSpPr>
            <a:spLocks noChangeShapeType="1"/>
          </p:cNvSpPr>
          <p:nvPr/>
        </p:nvSpPr>
        <p:spPr bwMode="auto">
          <a:xfrm flipH="1">
            <a:off x="7333762" y="4660900"/>
            <a:ext cx="765175" cy="676275"/>
          </a:xfrm>
          <a:prstGeom prst="line">
            <a:avLst/>
          </a:prstGeom>
          <a:noFill/>
          <a:ln w="635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26" name="Oval 5"/>
          <p:cNvSpPr>
            <a:spLocks noChangeArrowheads="1"/>
          </p:cNvSpPr>
          <p:nvPr/>
        </p:nvSpPr>
        <p:spPr bwMode="auto">
          <a:xfrm>
            <a:off x="6713050" y="5262562"/>
            <a:ext cx="685800" cy="685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de-DE" sz="28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auto">
          <a:xfrm>
            <a:off x="8829187" y="4621212"/>
            <a:ext cx="714375" cy="622300"/>
          </a:xfrm>
          <a:prstGeom prst="line">
            <a:avLst/>
          </a:prstGeom>
          <a:noFill/>
          <a:ln w="635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28" name="Oval 8"/>
          <p:cNvSpPr>
            <a:spLocks noChangeArrowheads="1"/>
          </p:cNvSpPr>
          <p:nvPr/>
        </p:nvSpPr>
        <p:spPr bwMode="auto">
          <a:xfrm>
            <a:off x="9461012" y="5294312"/>
            <a:ext cx="685800" cy="685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de-DE" sz="2800" b="1" dirty="0">
                <a:solidFill>
                  <a:schemeClr val="bg1"/>
                </a:solidFill>
              </a:rPr>
              <a:t>B</a:t>
            </a:r>
          </a:p>
        </p:txBody>
      </p:sp>
      <p:pic>
        <p:nvPicPr>
          <p:cNvPr id="19" name="Grafik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" y="121132"/>
            <a:ext cx="1792287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3828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26" grpId="0" animBg="1"/>
      <p:bldP spid="2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6" t="20509" b="20509"/>
          <a:stretch/>
        </p:blipFill>
        <p:spPr>
          <a:xfrm>
            <a:off x="-1" y="0"/>
            <a:ext cx="7031381" cy="3298825"/>
          </a:xfrm>
        </p:spPr>
      </p:pic>
      <p:sp>
        <p:nvSpPr>
          <p:cNvPr id="2" name="Rectangle 1"/>
          <p:cNvSpPr/>
          <p:nvPr/>
        </p:nvSpPr>
        <p:spPr>
          <a:xfrm>
            <a:off x="5956164" y="0"/>
            <a:ext cx="6235836" cy="5799551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8007565" y="509281"/>
            <a:ext cx="2565126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3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VERSCHIEDENE</a:t>
            </a:r>
            <a:endParaRPr lang="en-US" altLang="de-DE" sz="23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72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BONI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8526109" y="1911169"/>
            <a:ext cx="1679929" cy="0"/>
          </a:xfrm>
          <a:prstGeom prst="line">
            <a:avLst/>
          </a:prstGeom>
          <a:ln>
            <a:solidFill>
              <a:srgbClr val="CBA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7723280" y="2451136"/>
            <a:ext cx="32814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800" dirty="0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3. </a:t>
            </a:r>
            <a:r>
              <a:rPr lang="en-US" altLang="de-DE" sz="2800" dirty="0" err="1">
                <a:solidFill>
                  <a:schemeClr val="bg1"/>
                </a:solidFill>
                <a:latin typeface="Nexa Book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MatchingBonus</a:t>
            </a:r>
            <a:endParaRPr lang="en-US" altLang="de-DE" sz="2800" dirty="0">
              <a:solidFill>
                <a:schemeClr val="bg1"/>
              </a:solidFill>
              <a:latin typeface="Nexa Book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9290128" y="3500521"/>
            <a:ext cx="3055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>
                    <a:lumMod val="9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BIS IN DIE</a:t>
            </a:r>
          </a:p>
          <a:p>
            <a:pPr algn="ctr"/>
            <a:r>
              <a:rPr lang="de-DE" sz="2000" b="1" dirty="0">
                <a:solidFill>
                  <a:schemeClr val="bg1">
                    <a:lumMod val="95000"/>
                  </a:schemeClr>
                </a:solidFill>
                <a:latin typeface="Nexa Book" charset="0"/>
                <a:ea typeface="Nexa Book" charset="0"/>
                <a:cs typeface="Nexa Book" charset="0"/>
              </a:rPr>
              <a:t>4. TIEFENEBENE</a:t>
            </a:r>
            <a:endParaRPr lang="de-DE" sz="2000" dirty="0">
              <a:solidFill>
                <a:schemeClr val="bg1">
                  <a:lumMod val="95000"/>
                </a:schemeClr>
              </a:solidFill>
              <a:latin typeface="Nexa Book" charset="0"/>
              <a:ea typeface="Nexa Book" charset="0"/>
              <a:cs typeface="Nexa Book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517" y="3509591"/>
            <a:ext cx="8825948" cy="2765004"/>
          </a:xfrm>
          <a:prstGeom prst="rect">
            <a:avLst/>
          </a:prstGeom>
        </p:spPr>
      </p:pic>
      <p:pic>
        <p:nvPicPr>
          <p:cNvPr id="13" name="Grafik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" y="121132"/>
            <a:ext cx="1792287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1185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8"/>
          <a:stretch/>
        </p:blipFill>
        <p:spPr>
          <a:xfrm>
            <a:off x="0" y="947530"/>
            <a:ext cx="12192000" cy="591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02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2063553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190500" y="440170"/>
            <a:ext cx="4682500" cy="136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3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Das GEHEIMNIS</a:t>
            </a:r>
            <a:endParaRPr lang="en-US" altLang="de-DE" sz="23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60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der </a:t>
            </a:r>
            <a:r>
              <a:rPr lang="en-US" altLang="de-DE" sz="6000" dirty="0" err="1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Karriere</a:t>
            </a:r>
            <a:endParaRPr lang="en-US" altLang="de-DE" sz="6000" dirty="0">
              <a:solidFill>
                <a:schemeClr val="bg1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82587" y="1728494"/>
            <a:ext cx="4361691" cy="0"/>
          </a:xfrm>
          <a:prstGeom prst="line">
            <a:avLst/>
          </a:prstGeom>
          <a:ln>
            <a:solidFill>
              <a:srgbClr val="CBA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542263" y="905410"/>
            <a:ext cx="61210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5400" b="1" dirty="0">
                <a:solidFill>
                  <a:srgbClr val="CBA85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Leadership - Ranks</a:t>
            </a:r>
            <a:endParaRPr lang="en-US" altLang="de-DE" sz="5400" b="1" dirty="0">
              <a:solidFill>
                <a:srgbClr val="FF9F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rostile Next LT Pro Light" panose="020B0304020202050204" pitchFamily="34" charset="0"/>
              <a:ea typeface="Nexa Bold" panose="02000000000000000000" pitchFamily="50" charset="0"/>
              <a:cs typeface="Nexa Bold" panose="02000000000000000000" pitchFamily="50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66" y="2234223"/>
            <a:ext cx="1918890" cy="1914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444" y="2249946"/>
            <a:ext cx="1918890" cy="1914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922" y="2234223"/>
            <a:ext cx="1918890" cy="192096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400" y="2246869"/>
            <a:ext cx="1918890" cy="1914000"/>
          </a:xfrm>
          <a:prstGeom prst="rect">
            <a:avLst/>
          </a:prstGeom>
        </p:spPr>
      </p:pic>
      <p:pic>
        <p:nvPicPr>
          <p:cNvPr id="27" name="Grafik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966" y="4578081"/>
            <a:ext cx="1918890" cy="1914000"/>
          </a:xfrm>
          <a:prstGeom prst="rect">
            <a:avLst/>
          </a:prstGeom>
        </p:spPr>
      </p:pic>
      <p:pic>
        <p:nvPicPr>
          <p:cNvPr id="30" name="Grafik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3555" y="4578081"/>
            <a:ext cx="1918890" cy="1914000"/>
          </a:xfrm>
          <a:prstGeom prst="rect">
            <a:avLst/>
          </a:prstGeom>
        </p:spPr>
      </p:pic>
      <p:pic>
        <p:nvPicPr>
          <p:cNvPr id="31" name="Grafik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0918" y="4536321"/>
            <a:ext cx="2002320" cy="199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731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2063553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867" name="TextBox 5"/>
          <p:cNvSpPr txBox="1">
            <a:spLocks noChangeArrowheads="1"/>
          </p:cNvSpPr>
          <p:nvPr/>
        </p:nvSpPr>
        <p:spPr bwMode="auto">
          <a:xfrm>
            <a:off x="190500" y="440170"/>
            <a:ext cx="9786012" cy="136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3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DER </a:t>
            </a:r>
            <a:endParaRPr lang="en-US" altLang="de-DE" sz="23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6000" dirty="0">
                <a:solidFill>
                  <a:schemeClr val="bg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UNGEFÄHRE VERDIENST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82587" y="1728494"/>
            <a:ext cx="4361691" cy="0"/>
          </a:xfrm>
          <a:prstGeom prst="line">
            <a:avLst/>
          </a:prstGeom>
          <a:ln>
            <a:solidFill>
              <a:srgbClr val="CBA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23" y="2550292"/>
            <a:ext cx="1918890" cy="19140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444" y="2548685"/>
            <a:ext cx="1918890" cy="19140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922" y="2550292"/>
            <a:ext cx="1918890" cy="192096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6400" y="2557252"/>
            <a:ext cx="1918890" cy="1914000"/>
          </a:xfrm>
          <a:prstGeom prst="rect">
            <a:avLst/>
          </a:prstGeom>
        </p:spPr>
      </p:pic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646080" y="4554197"/>
            <a:ext cx="1752403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6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Ca.</a:t>
            </a:r>
            <a:endParaRPr lang="en-US" altLang="de-DE" sz="16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3600" dirty="0">
                <a:solidFill>
                  <a:schemeClr val="tx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1.000€</a:t>
            </a: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3741201" y="4557255"/>
            <a:ext cx="2047355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8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Ca.</a:t>
            </a:r>
            <a:endParaRPr lang="en-US" altLang="de-DE" sz="18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4000" dirty="0">
                <a:solidFill>
                  <a:schemeClr val="tx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3.000€</a:t>
            </a:r>
          </a:p>
        </p:txBody>
      </p:sp>
      <p:sp>
        <p:nvSpPr>
          <p:cNvPr id="22" name="TextBox 5"/>
          <p:cNvSpPr txBox="1">
            <a:spLocks noChangeArrowheads="1"/>
          </p:cNvSpPr>
          <p:nvPr/>
        </p:nvSpPr>
        <p:spPr bwMode="auto">
          <a:xfrm>
            <a:off x="6495466" y="4566080"/>
            <a:ext cx="24913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0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Ca.</a:t>
            </a:r>
            <a:endParaRPr lang="en-US" altLang="de-DE" sz="20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4400" dirty="0">
                <a:solidFill>
                  <a:schemeClr val="tx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10.000€</a:t>
            </a: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9248192" y="4557255"/>
            <a:ext cx="2823209" cy="118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2300" dirty="0">
                <a:solidFill>
                  <a:srgbClr val="CBA854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Ca.</a:t>
            </a:r>
            <a:endParaRPr lang="en-US" altLang="de-DE" sz="2300" dirty="0">
              <a:solidFill>
                <a:srgbClr val="FF9F1B"/>
              </a:solidFill>
              <a:latin typeface="Nexa Bold" panose="02000000000000000000" pitchFamily="50" charset="0"/>
              <a:ea typeface="Nexa Bold" panose="02000000000000000000" pitchFamily="50" charset="0"/>
              <a:cs typeface="Nexa Bold" panose="02000000000000000000" pitchFamily="50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4800" dirty="0">
                <a:solidFill>
                  <a:schemeClr val="tx1"/>
                </a:solidFill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35.000€</a:t>
            </a:r>
          </a:p>
        </p:txBody>
      </p:sp>
    </p:spTree>
    <p:extLst>
      <p:ext uri="{BB962C8B-B14F-4D97-AF65-F5344CB8AC3E}">
        <p14:creationId xmlns:p14="http://schemas.microsoft.com/office/powerpoint/2010/main" val="7800996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  <p:bldP spid="19" grpId="0"/>
      <p:bldP spid="21" grpId="0"/>
      <p:bldP spid="22" grpId="0"/>
      <p:bldP spid="2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/>
          <p:cNvPicPr>
            <a:picLocks noChangeAspect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12820"/>
            <a:ext cx="12192000" cy="6858000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3223631" y="375278"/>
            <a:ext cx="60869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5400" dirty="0" smtClean="0">
                <a:solidFill>
                  <a:srgbClr val="FF9F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Die geheime Formel:</a:t>
            </a:r>
            <a:endParaRPr lang="en-US" altLang="de-DE" sz="5400" dirty="0">
              <a:solidFill>
                <a:srgbClr val="FF9F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rostile Next LT Pro Light" panose="020B0304020202050204" pitchFamily="34" charset="0"/>
              <a:ea typeface="Nexa Bold" panose="02000000000000000000" pitchFamily="50" charset="0"/>
              <a:cs typeface="Nexa Bold" panose="02000000000000000000" pitchFamily="50" charset="0"/>
            </a:endParaRP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36875" y="4022814"/>
            <a:ext cx="784381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“</a:t>
            </a:r>
            <a:r>
              <a:rPr lang="en-US" altLang="de-DE" sz="5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Zwei</a:t>
            </a:r>
            <a:r>
              <a:rPr lang="en-US" altLang="de-DE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 </a:t>
            </a:r>
            <a:r>
              <a:rPr lang="en-US" altLang="de-DE" sz="5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helfen</a:t>
            </a:r>
            <a:r>
              <a:rPr lang="en-US" altLang="de-DE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 </a:t>
            </a:r>
            <a:r>
              <a:rPr lang="en-US" altLang="de-DE" sz="5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Zwei</a:t>
            </a:r>
            <a:r>
              <a:rPr lang="en-US" altLang="de-DE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” </a:t>
            </a:r>
            <a:r>
              <a:rPr lang="en-US" altLang="de-DE" sz="2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Juha</a:t>
            </a:r>
            <a:r>
              <a:rPr lang="en-US" altLang="de-DE" sz="2400" i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 </a:t>
            </a:r>
            <a:r>
              <a:rPr lang="en-US" altLang="de-DE" sz="2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Parhiala</a:t>
            </a:r>
            <a:endParaRPr lang="en-US" altLang="de-DE" sz="5400" b="1" i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rostile Next LT Pro Light" panose="020B0304020202050204" pitchFamily="34" charset="0"/>
              <a:ea typeface="Nexa Bold" panose="02000000000000000000" pitchFamily="50" charset="0"/>
              <a:cs typeface="Nexa Bold" panose="02000000000000000000" pitchFamily="50" charset="0"/>
            </a:endParaRPr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133" y="375278"/>
            <a:ext cx="2070962" cy="2255696"/>
          </a:xfrm>
          <a:prstGeom prst="rect">
            <a:avLst/>
          </a:prstGeom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474" y="2873923"/>
            <a:ext cx="1478657" cy="1610556"/>
          </a:xfrm>
          <a:prstGeom prst="rect">
            <a:avLst/>
          </a:prstGeom>
        </p:spPr>
      </p:pic>
      <p:pic>
        <p:nvPicPr>
          <p:cNvPr id="7" name="Bild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162" y="2925275"/>
            <a:ext cx="1496990" cy="1630525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10" y="4850100"/>
            <a:ext cx="1079652" cy="1175959"/>
          </a:xfrm>
          <a:prstGeom prst="rect">
            <a:avLst/>
          </a:prstGeom>
        </p:spPr>
      </p:pic>
      <p:pic>
        <p:nvPicPr>
          <p:cNvPr id="9" name="Bild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440" y="4850100"/>
            <a:ext cx="1093038" cy="1190540"/>
          </a:xfrm>
          <a:prstGeom prst="rect">
            <a:avLst/>
          </a:prstGeom>
        </p:spPr>
      </p:pic>
      <p:pic>
        <p:nvPicPr>
          <p:cNvPr id="12" name="Bild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005" y="4850101"/>
            <a:ext cx="1079652" cy="1175959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662" y="4753373"/>
            <a:ext cx="1093038" cy="119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893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2063553"/>
          </a:xfrm>
          <a:prstGeom prst="rect">
            <a:avLst/>
          </a:pr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16327" y="1582722"/>
            <a:ext cx="5526296" cy="0"/>
          </a:xfrm>
          <a:prstGeom prst="line">
            <a:avLst/>
          </a:prstGeom>
          <a:ln>
            <a:solidFill>
              <a:srgbClr val="CBA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190500" y="754419"/>
            <a:ext cx="594714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5400" dirty="0">
                <a:solidFill>
                  <a:srgbClr val="FF9F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rostile Next LT Pro Light" panose="020B0304020202050204" pitchFamily="34" charset="0"/>
                <a:ea typeface="Nexa Bold" panose="02000000000000000000" pitchFamily="50" charset="0"/>
                <a:cs typeface="Nexa Bold" panose="02000000000000000000" pitchFamily="50" charset="0"/>
              </a:rPr>
              <a:t>Die ersten Schritte:</a:t>
            </a:r>
            <a:endParaRPr lang="en-US" altLang="de-DE" sz="5400" dirty="0">
              <a:solidFill>
                <a:srgbClr val="FF9F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rostile Next LT Pro Light" panose="020B0304020202050204" pitchFamily="34" charset="0"/>
              <a:ea typeface="Nexa Bold" panose="02000000000000000000" pitchFamily="50" charset="0"/>
              <a:cs typeface="Nexa Bold" panose="02000000000000000000" pitchFamily="50" charset="0"/>
            </a:endParaRPr>
          </a:p>
        </p:txBody>
      </p:sp>
      <p:sp>
        <p:nvSpPr>
          <p:cNvPr id="16" name="Inhaltsplatzhalter 2"/>
          <p:cNvSpPr txBox="1">
            <a:spLocks/>
          </p:cNvSpPr>
          <p:nvPr/>
        </p:nvSpPr>
        <p:spPr>
          <a:xfrm>
            <a:off x="1086644" y="2575546"/>
            <a:ext cx="10792741" cy="358192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12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buAutoNum type="arabicParenR"/>
              <a:defRPr/>
            </a:pPr>
            <a:r>
              <a:rPr lang="de-DE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Entscheidung treffen</a:t>
            </a:r>
          </a:p>
          <a:p>
            <a:pPr marL="742950" indent="-742950">
              <a:buAutoNum type="arabicParenR"/>
              <a:defRPr/>
            </a:pPr>
            <a:r>
              <a:rPr lang="de-DE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Meeting nach dem Meeting nutzen </a:t>
            </a:r>
            <a:endParaRPr lang="de-DE" sz="36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 marL="742950" indent="-742950">
              <a:buAutoNum type="arabicParenR"/>
              <a:defRPr/>
            </a:pPr>
            <a:r>
              <a:rPr lang="de-DE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den richtigen Einstieg wählen</a:t>
            </a:r>
            <a:endParaRPr lang="de-DE" sz="36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 marL="742950" indent="-742950">
              <a:buAutoNum type="arabicParenR"/>
              <a:defRPr/>
            </a:pPr>
            <a:r>
              <a:rPr lang="de-DE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Namensliste erstellen (mit dem Teampartner)</a:t>
            </a:r>
            <a:endParaRPr lang="de-DE" sz="36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 marL="742950" indent="-742950">
              <a:buAutoNum type="arabicParenR"/>
              <a:defRPr/>
            </a:pPr>
            <a:r>
              <a:rPr lang="de-DE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Termine legen &amp; </a:t>
            </a:r>
            <a:r>
              <a:rPr lang="de-DE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durchführen </a:t>
            </a:r>
            <a:endParaRPr lang="de-DE" sz="36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  <a:p>
            <a:pPr marL="742950" indent="-742950">
              <a:buAutoNum type="arabicParenR"/>
              <a:defRPr/>
            </a:pPr>
            <a:r>
              <a:rPr lang="de-DE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Seminare, Workshops </a:t>
            </a:r>
            <a:r>
              <a:rPr lang="de-DE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&amp; </a:t>
            </a:r>
            <a:r>
              <a:rPr lang="de-DE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exa Book" panose="02000000000000000000" pitchFamily="50" charset="0"/>
              </a:rPr>
              <a:t>Trainings besuchen</a:t>
            </a:r>
            <a:endParaRPr lang="de-DE" sz="3600" dirty="0">
              <a:solidFill>
                <a:schemeClr val="tx1">
                  <a:lumMod val="75000"/>
                  <a:lumOff val="25000"/>
                </a:schemeClr>
              </a:solidFill>
              <a:latin typeface="Nexa Book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091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rafik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6302375"/>
            <a:ext cx="179228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Grafik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038" y="6246813"/>
            <a:ext cx="1792287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1680388" y="419448"/>
            <a:ext cx="2202989" cy="6317902"/>
          </a:xfrm>
          <a:prstGeom prst="rect">
            <a:avLst/>
          </a:prstGeom>
        </p:spPr>
        <p:txBody>
          <a:bodyPr vert="vert270"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595959"/>
                </a:solidFill>
                <a:latin typeface="Roboto Thin" charset="0"/>
                <a:ea typeface="Roboto Thin" charset="0"/>
                <a:cs typeface="Roboto Thin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algn="ctr"/>
            <a:r>
              <a:rPr lang="de-DE" sz="4800" dirty="0">
                <a:latin typeface="Nexa Bold" panose="020000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Vielen Dank für </a:t>
            </a:r>
          </a:p>
          <a:p>
            <a:pPr algn="ctr"/>
            <a:r>
              <a:rPr lang="de-DE" sz="4800" dirty="0">
                <a:latin typeface="Nexa Bold" panose="02000000000000000000" pitchFamily="50" charset="0"/>
                <a:ea typeface="Open Sans Light" panose="020B0306030504020204" pitchFamily="34" charset="0"/>
                <a:cs typeface="Open Sans Light" panose="020B0306030504020204" pitchFamily="34" charset="0"/>
              </a:rPr>
              <a:t>ihre Aufmerksamkeit!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3327068" y="5621221"/>
            <a:ext cx="58446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sz="12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800">
                <a:solidFill>
                  <a:srgbClr val="595959"/>
                </a:solidFill>
                <a:latin typeface="Roboto Thin" pitchFamily="2" charset="0"/>
                <a:ea typeface="Roboto Thin" pitchFamily="2" charset="0"/>
                <a:cs typeface="Roboto Thin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6000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exa Bold" panose="02000000000000000000" pitchFamily="50" charset="0"/>
                <a:ea typeface="Nexa Bold" panose="02000000000000000000" pitchFamily="50" charset="0"/>
                <a:cs typeface="Nexa Bold" panose="02000000000000000000" pitchFamily="50" charset="0"/>
              </a:rPr>
              <a:t>VIELEN DANK !</a:t>
            </a:r>
          </a:p>
        </p:txBody>
      </p:sp>
    </p:spTree>
    <p:extLst>
      <p:ext uri="{BB962C8B-B14F-4D97-AF65-F5344CB8AC3E}">
        <p14:creationId xmlns:p14="http://schemas.microsoft.com/office/powerpoint/2010/main" val="20655699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758</Words>
  <Application>Microsoft Macintosh PowerPoint</Application>
  <PresentationFormat>Breitbild</PresentationFormat>
  <Paragraphs>241</Paragraphs>
  <Slides>45</Slides>
  <Notes>0</Notes>
  <HiddenSlides>0</HiddenSlides>
  <MMClips>5</MMClips>
  <ScaleCrop>false</ScaleCrop>
  <HeadingPairs>
    <vt:vector size="6" baseType="variant">
      <vt:variant>
        <vt:lpstr>Verwendete Schriftarten</vt:lpstr>
      </vt:variant>
      <vt:variant>
        <vt:i4>16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62" baseType="lpstr">
      <vt:lpstr>Arial</vt:lpstr>
      <vt:lpstr>Calibri</vt:lpstr>
      <vt:lpstr>Eurostile Next LT Pro Light</vt:lpstr>
      <vt:lpstr>Helvetica Light</vt:lpstr>
      <vt:lpstr>Nexa Bold</vt:lpstr>
      <vt:lpstr>Nexa Book</vt:lpstr>
      <vt:lpstr>Nexa Book Italic</vt:lpstr>
      <vt:lpstr>Nexa Light</vt:lpstr>
      <vt:lpstr>Open Sans Light</vt:lpstr>
      <vt:lpstr>Raleway</vt:lpstr>
      <vt:lpstr>Raleway Medium</vt:lpstr>
      <vt:lpstr>Roboto Medium</vt:lpstr>
      <vt:lpstr>Roboto Thin</vt:lpstr>
      <vt:lpstr>Signerica Fat</vt:lpstr>
      <vt:lpstr>SimSun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Thomas Schünemann</cp:lastModifiedBy>
  <cp:revision>374</cp:revision>
  <dcterms:created xsi:type="dcterms:W3CDTF">2016-05-17T02:28:19Z</dcterms:created>
  <dcterms:modified xsi:type="dcterms:W3CDTF">2017-01-19T08:39:57Z</dcterms:modified>
</cp:coreProperties>
</file>