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66" r:id="rId12"/>
    <p:sldId id="267" r:id="rId13"/>
    <p:sldId id="274" r:id="rId14"/>
    <p:sldId id="275" r:id="rId15"/>
    <p:sldId id="273" r:id="rId16"/>
    <p:sldId id="269" r:id="rId17"/>
    <p:sldId id="270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531EE-4044-4179-AC1C-701B8689B753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F014A-F00D-4AB8-9B0C-7B5F3F3A729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173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Bestätige Ihnen ein gutes Gefühl für Timing, um eine Chance zu nutzen, die alten Gewohnheiten und Ansichten sind viel im Umbruch und daran festhalten ist wie mit einer Feder kämpfen,</a:t>
            </a:r>
            <a:r>
              <a:rPr lang="de-DE" baseline="0" dirty="0" smtClean="0"/>
              <a:t> lieber offen sein für neue Input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Unsere täglichen Erfahrungen zeigen- das </a:t>
            </a:r>
            <a:r>
              <a:rPr lang="de-DE" dirty="0" err="1" smtClean="0"/>
              <a:t>Vertaruen</a:t>
            </a:r>
            <a:r>
              <a:rPr lang="de-DE" dirty="0" smtClean="0"/>
              <a:t> in </a:t>
            </a:r>
            <a:r>
              <a:rPr lang="de-DE" dirty="0" err="1" smtClean="0"/>
              <a:t>banken</a:t>
            </a:r>
            <a:r>
              <a:rPr lang="de-DE" dirty="0" smtClean="0"/>
              <a:t> ist angegriffen – sollen wir uns dies gefallen lassen</a:t>
            </a:r>
            <a:r>
              <a:rPr lang="de-DE" baseline="0" dirty="0" smtClean="0"/>
              <a:t> / also Plan B -  haben sie einen ?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Wenn ich es</a:t>
            </a:r>
            <a:r>
              <a:rPr lang="de-DE" baseline="0" dirty="0" smtClean="0"/>
              <a:t> zeige sollten wir Grundfragen klären…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Kurze Fakts….bester Weg, wenn Menschen</a:t>
            </a:r>
            <a:r>
              <a:rPr lang="de-DE" baseline="0" dirty="0" smtClean="0"/>
              <a:t> es selber tun, </a:t>
            </a:r>
            <a:r>
              <a:rPr lang="de-DE" baseline="0" dirty="0" err="1" smtClean="0"/>
              <a:t>Onecoin</a:t>
            </a:r>
            <a:r>
              <a:rPr lang="de-DE" baseline="0" dirty="0" smtClean="0"/>
              <a:t>-&gt; Empfehlungsmarketing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Es ist neu – gelebt aus den Erfahrungen von </a:t>
            </a:r>
            <a:r>
              <a:rPr lang="de-DE" dirty="0" err="1" smtClean="0"/>
              <a:t>BitCoin</a:t>
            </a:r>
            <a:r>
              <a:rPr lang="de-DE" dirty="0" smtClean="0"/>
              <a:t>,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Im Vergleich zur Papiergeldwelt.., Vorteile – Risiken,  genauer betrachtet ist der EUR auch eine elektr. Währung, da max. 25% physisch..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Kurzvergleich, um das Potential zu zeigen und das neue.., für </a:t>
            </a:r>
            <a:r>
              <a:rPr lang="de-DE" baseline="0" dirty="0" smtClean="0"/>
              <a:t>jeden nutzbar..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Aufgezeigt den Aufbau- wir machen kein Finanzgeschäft..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Verhältnis </a:t>
            </a:r>
            <a:r>
              <a:rPr lang="de-DE" dirty="0" err="1" smtClean="0"/>
              <a:t>Invest</a:t>
            </a:r>
            <a:r>
              <a:rPr lang="de-DE" dirty="0" smtClean="0"/>
              <a:t> und Ergebnis…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Wenn man es vom Leben frei hat, investieren und den </a:t>
            </a:r>
            <a:r>
              <a:rPr lang="de-DE" dirty="0" err="1" smtClean="0"/>
              <a:t>Invest</a:t>
            </a:r>
            <a:r>
              <a:rPr lang="de-DE" dirty="0" smtClean="0"/>
              <a:t> auch abziehen,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15EAE25-7610-4C7A-9911-F9D89847E0C6}" type="slidenum">
              <a:rPr lang="de-DE" smtClean="0"/>
              <a:pPr/>
              <a:t>13</a:t>
            </a:fld>
            <a:endParaRPr lang="de-DE" smtClean="0"/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Entscheiden, was man</a:t>
            </a:r>
            <a:r>
              <a:rPr lang="de-DE" baseline="0" dirty="0" smtClean="0"/>
              <a:t> will, für Investoren ist hier </a:t>
            </a:r>
            <a:r>
              <a:rPr lang="de-DE" baseline="0" dirty="0" err="1" smtClean="0"/>
              <a:t>Schluß</a:t>
            </a:r>
            <a:r>
              <a:rPr lang="de-DE" baseline="0" dirty="0" smtClean="0"/>
              <a:t>, die mehr fürs Leben haben wollen - weiter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Garantien – wo ??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616B-1170-4C99-98AC-2645CBFDC059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85863"/>
            <a:ext cx="3189288" cy="7191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19.06.15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00651-4988-401D-93B9-6F6FC71C471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578D7-88E0-4D4D-8323-BBB19CC226D0}" type="datetimeFigureOut">
              <a:rPr lang="de-DE" smtClean="0"/>
              <a:pPr/>
              <a:t>21.01.2016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4FDE7-D5CB-4905-B954-3A9F01241EA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2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07"/>
            <a:ext cx="9144000" cy="686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0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36" y="1700808"/>
            <a:ext cx="6916117" cy="424847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644008" y="2996952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Arial Black" pitchFamily="34" charset="0"/>
              </a:rPr>
              <a:t>The Future </a:t>
            </a:r>
            <a:r>
              <a:rPr lang="de-DE" sz="2800" dirty="0" err="1" smtClean="0">
                <a:latin typeface="Arial Black" pitchFamily="34" charset="0"/>
              </a:rPr>
              <a:t>of</a:t>
            </a:r>
            <a:r>
              <a:rPr lang="de-DE" sz="2800" dirty="0" smtClean="0">
                <a:latin typeface="Arial Black" pitchFamily="34" charset="0"/>
              </a:rPr>
              <a:t> </a:t>
            </a:r>
          </a:p>
          <a:p>
            <a:r>
              <a:rPr lang="de-DE" sz="2800" dirty="0" err="1" smtClean="0">
                <a:latin typeface="Arial Black" pitchFamily="34" charset="0"/>
              </a:rPr>
              <a:t>Payments</a:t>
            </a:r>
            <a:r>
              <a:rPr lang="de-DE" sz="2800" dirty="0" smtClean="0">
                <a:latin typeface="Arial Black" pitchFamily="34" charset="0"/>
              </a:rPr>
              <a:t>…</a:t>
            </a:r>
            <a:endParaRPr lang="de-DE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5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66936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483768" y="5805264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de-DE" sz="3200" b="1" dirty="0" smtClean="0">
                <a:solidFill>
                  <a:schemeClr val="bg1"/>
                </a:solidFill>
              </a:rPr>
              <a:t>Die Welt ist im Wandel!</a:t>
            </a:r>
            <a:endParaRPr lang="de-D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8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0" y="1841500"/>
            <a:ext cx="4826000" cy="3175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1089562" cy="10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7190"/>
            <a:ext cx="1089562" cy="1089562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12166" y="2060847"/>
            <a:ext cx="698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Wer steht hinter </a:t>
            </a:r>
            <a:r>
              <a:rPr lang="de-DE" sz="4000" b="1" dirty="0" err="1" smtClean="0">
                <a:solidFill>
                  <a:schemeClr val="bg1"/>
                </a:solidFill>
                <a:latin typeface="+mj-lt"/>
              </a:rPr>
              <a:t>OneCoin</a:t>
            </a:r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?</a:t>
            </a:r>
          </a:p>
          <a:p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Was ist </a:t>
            </a:r>
            <a:r>
              <a:rPr lang="de-DE" sz="4000" b="1" dirty="0" err="1" smtClean="0">
                <a:solidFill>
                  <a:schemeClr val="bg1"/>
                </a:solidFill>
                <a:latin typeface="+mj-lt"/>
              </a:rPr>
              <a:t>OneCoin</a:t>
            </a:r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?</a:t>
            </a:r>
          </a:p>
          <a:p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Vergleich</a:t>
            </a:r>
          </a:p>
          <a:p>
            <a:r>
              <a:rPr lang="de-DE" sz="4000" b="1" dirty="0" smtClean="0">
                <a:solidFill>
                  <a:schemeClr val="bg1"/>
                </a:solidFill>
                <a:latin typeface="+mj-lt"/>
              </a:rPr>
              <a:t>Chancen</a:t>
            </a:r>
            <a:endParaRPr lang="de-DE" sz="4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46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586301" y="551017"/>
            <a:ext cx="64853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Derzeit schnellst wachsendes Unternehmen der Welt. Täglich starten weit über 1.000 Partner in 183 Ländern.</a:t>
            </a: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 smtClean="0">
                <a:solidFill>
                  <a:schemeClr val="bg1"/>
                </a:solidFill>
              </a:rPr>
              <a:t>Geschäftsbeginn von </a:t>
            </a:r>
            <a:r>
              <a:rPr lang="de-DE" sz="2000" b="1" dirty="0" err="1" smtClean="0">
                <a:solidFill>
                  <a:schemeClr val="bg1"/>
                </a:solidFill>
              </a:rPr>
              <a:t>OneCoin</a:t>
            </a:r>
            <a:r>
              <a:rPr lang="de-DE" sz="2000" b="1" dirty="0" smtClean="0">
                <a:solidFill>
                  <a:schemeClr val="bg1"/>
                </a:solidFill>
              </a:rPr>
              <a:t> im September 2014, </a:t>
            </a:r>
          </a:p>
          <a:p>
            <a:r>
              <a:rPr lang="de-DE" sz="2000" b="1" dirty="0" smtClean="0">
                <a:solidFill>
                  <a:schemeClr val="bg1"/>
                </a:solidFill>
              </a:rPr>
              <a:t>Deutschland -Eröffnung im April 2015</a:t>
            </a: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 smtClean="0">
                <a:solidFill>
                  <a:schemeClr val="bg1"/>
                </a:solidFill>
              </a:rPr>
              <a:t>Das Unternehmen und seine Mitglieder entwickeln die am schnellsten wachsende </a:t>
            </a:r>
            <a:r>
              <a:rPr lang="de-DE" sz="2000" b="1" dirty="0" err="1" smtClean="0">
                <a:solidFill>
                  <a:schemeClr val="bg1"/>
                </a:solidFill>
              </a:rPr>
              <a:t>Kryptowährung</a:t>
            </a:r>
            <a:r>
              <a:rPr lang="de-DE" sz="2000" b="1" dirty="0" smtClean="0">
                <a:solidFill>
                  <a:schemeClr val="bg1"/>
                </a:solidFill>
              </a:rPr>
              <a:t> der Welt.</a:t>
            </a:r>
          </a:p>
          <a:p>
            <a:endParaRPr lang="de-DE" sz="2000" b="1" dirty="0">
              <a:solidFill>
                <a:schemeClr val="bg1"/>
              </a:solidFill>
            </a:endParaRPr>
          </a:p>
          <a:p>
            <a:r>
              <a:rPr lang="de-DE" sz="2000" b="1" dirty="0" smtClean="0">
                <a:solidFill>
                  <a:schemeClr val="bg1"/>
                </a:solidFill>
              </a:rPr>
              <a:t>Gründerin der Firma </a:t>
            </a:r>
            <a:r>
              <a:rPr lang="de-DE" sz="2000" b="1" dirty="0" err="1" smtClean="0">
                <a:solidFill>
                  <a:schemeClr val="bg1"/>
                </a:solidFill>
              </a:rPr>
              <a:t>One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Coin</a:t>
            </a:r>
            <a:r>
              <a:rPr lang="de-DE" sz="2000" b="1" dirty="0" smtClean="0">
                <a:solidFill>
                  <a:schemeClr val="bg1"/>
                </a:solidFill>
              </a:rPr>
              <a:t> ist Frau Dr. </a:t>
            </a:r>
            <a:r>
              <a:rPr lang="de-DE" sz="2000" b="1" dirty="0" err="1" smtClean="0">
                <a:solidFill>
                  <a:schemeClr val="bg1"/>
                </a:solidFill>
              </a:rPr>
              <a:t>Ruja</a:t>
            </a:r>
            <a:r>
              <a:rPr lang="de-DE" sz="2000" b="1" dirty="0" smtClean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Ignatova</a:t>
            </a:r>
            <a:endParaRPr lang="de-DE" sz="2000" b="1" dirty="0">
              <a:solidFill>
                <a:schemeClr val="bg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3910"/>
            <a:ext cx="1089562" cy="108956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005064"/>
            <a:ext cx="6236343" cy="277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6776"/>
            <a:ext cx="1089562" cy="1089562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262568" y="260648"/>
            <a:ext cx="75579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</a:rPr>
              <a:t>Was ist </a:t>
            </a:r>
            <a:r>
              <a:rPr lang="de-DE" sz="2800" b="1" dirty="0" err="1" smtClean="0">
                <a:solidFill>
                  <a:schemeClr val="bg1"/>
                </a:solidFill>
              </a:rPr>
              <a:t>OneCoin</a:t>
            </a:r>
            <a:r>
              <a:rPr lang="de-DE" sz="2800" b="1" dirty="0" smtClean="0">
                <a:solidFill>
                  <a:schemeClr val="bg1"/>
                </a:solidFill>
              </a:rPr>
              <a:t>?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 err="1" smtClean="0">
                <a:solidFill>
                  <a:schemeClr val="bg1"/>
                </a:solidFill>
              </a:rPr>
              <a:t>OneCoin</a:t>
            </a:r>
            <a:r>
              <a:rPr lang="de-DE" b="1" dirty="0" smtClean="0">
                <a:solidFill>
                  <a:schemeClr val="bg1"/>
                </a:solidFill>
              </a:rPr>
              <a:t> ist eine digital erzeugte Währung die von seinen Mitgliedern erschaffen wird, basierend auf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pPr marL="177800" indent="-177800"/>
            <a:r>
              <a:rPr lang="de-DE" b="1" dirty="0" smtClean="0">
                <a:solidFill>
                  <a:schemeClr val="bg1"/>
                </a:solidFill>
              </a:rPr>
              <a:t>- 	Algorithmus (Rechenweg)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pPr marL="177800" indent="-177800"/>
            <a:r>
              <a:rPr lang="de-DE" b="1" dirty="0" smtClean="0">
                <a:solidFill>
                  <a:schemeClr val="bg1"/>
                </a:solidFill>
              </a:rPr>
              <a:t>- 	Kryptographie (Sicherheits</a:t>
            </a:r>
            <a:r>
              <a:rPr lang="de-DE" b="1" dirty="0">
                <a:solidFill>
                  <a:schemeClr val="bg1"/>
                </a:solidFill>
              </a:rPr>
              <a:t>-</a:t>
            </a:r>
            <a:r>
              <a:rPr lang="de-DE" b="1" dirty="0" smtClean="0">
                <a:solidFill>
                  <a:schemeClr val="bg1"/>
                </a:solidFill>
              </a:rPr>
              <a:t>Verschlüsselungstechniken)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pPr marL="177800" indent="-177800"/>
            <a:r>
              <a:rPr lang="de-DE" b="1" dirty="0" smtClean="0">
                <a:solidFill>
                  <a:schemeClr val="bg1"/>
                </a:solidFill>
              </a:rPr>
              <a:t>- 	ist die konsequente Weiterentwicklung von </a:t>
            </a:r>
            <a:r>
              <a:rPr lang="de-DE" b="1" dirty="0" err="1" smtClean="0">
                <a:solidFill>
                  <a:schemeClr val="bg1"/>
                </a:solidFill>
              </a:rPr>
              <a:t>BitCoin</a:t>
            </a:r>
            <a:endParaRPr lang="de-DE" b="1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DE" b="1" dirty="0">
              <a:solidFill>
                <a:schemeClr val="bg1"/>
              </a:solidFill>
            </a:endParaRPr>
          </a:p>
          <a:p>
            <a:pPr marL="177800" indent="-177800"/>
            <a:r>
              <a:rPr lang="de-DE" b="1" dirty="0" smtClean="0">
                <a:solidFill>
                  <a:schemeClr val="bg1"/>
                </a:solidFill>
              </a:rPr>
              <a:t>- 	</a:t>
            </a:r>
            <a:r>
              <a:rPr lang="de-DE" b="1" dirty="0" err="1" smtClean="0">
                <a:solidFill>
                  <a:schemeClr val="bg1"/>
                </a:solidFill>
              </a:rPr>
              <a:t>OneCoin</a:t>
            </a:r>
            <a:r>
              <a:rPr lang="de-DE" b="1" dirty="0" smtClean="0">
                <a:solidFill>
                  <a:schemeClr val="bg1"/>
                </a:solidFill>
              </a:rPr>
              <a:t> kann </a:t>
            </a:r>
            <a:r>
              <a:rPr lang="de-DE" b="1" dirty="0">
                <a:solidFill>
                  <a:schemeClr val="bg1"/>
                </a:solidFill>
              </a:rPr>
              <a:t>innerhalb der </a:t>
            </a:r>
            <a:r>
              <a:rPr lang="de-DE" b="1" dirty="0" smtClean="0">
                <a:solidFill>
                  <a:schemeClr val="bg1"/>
                </a:solidFill>
              </a:rPr>
              <a:t>Mitglieder-Handelsplattform gehandelt </a:t>
            </a:r>
            <a:r>
              <a:rPr lang="de-DE" b="1" dirty="0">
                <a:solidFill>
                  <a:schemeClr val="bg1"/>
                </a:solidFill>
              </a:rPr>
              <a:t>werden</a:t>
            </a:r>
            <a:endParaRPr lang="de-DE" b="1" dirty="0" smtClean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DE" b="1" dirty="0">
              <a:solidFill>
                <a:schemeClr val="bg1"/>
              </a:solidFill>
            </a:endParaRPr>
          </a:p>
          <a:p>
            <a:pPr marL="177800" indent="-177800">
              <a:buFontTx/>
              <a:buChar char="-"/>
            </a:pPr>
            <a:r>
              <a:rPr lang="de-DE" b="1" dirty="0" err="1" smtClean="0">
                <a:solidFill>
                  <a:schemeClr val="bg1"/>
                </a:solidFill>
              </a:rPr>
              <a:t>OneCoin</a:t>
            </a:r>
            <a:r>
              <a:rPr lang="de-DE" b="1" dirty="0" smtClean="0">
                <a:solidFill>
                  <a:schemeClr val="bg1"/>
                </a:solidFill>
              </a:rPr>
              <a:t> ist hochprofitabel, einfach, legal und hat ein faires Vergütungssystem</a:t>
            </a:r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806678"/>
            <a:ext cx="3648090" cy="205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2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9144000" cy="6885384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331640" y="579452"/>
            <a:ext cx="76683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</a:rPr>
              <a:t>Vorteile einer </a:t>
            </a:r>
            <a:r>
              <a:rPr lang="de-DE" sz="2400" b="1" dirty="0" err="1" smtClean="0">
                <a:solidFill>
                  <a:schemeClr val="bg1"/>
                </a:solidFill>
              </a:rPr>
              <a:t>Kryptowährung</a:t>
            </a:r>
            <a:endParaRPr lang="de-DE" sz="2400" b="1" dirty="0" smtClean="0">
              <a:solidFill>
                <a:schemeClr val="bg1"/>
              </a:solidFill>
            </a:endParaRPr>
          </a:p>
          <a:p>
            <a:endParaRPr lang="de-DE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verminderter Einfluss von Staat, Banken oder Wirtschaft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unabhängig von Wirtschaftskrisen und Inflation/Deflation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schneller Zahlungsverkehr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großes Entwicklungspotential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simple Aufbewahrung, da virtuell (PC, Tablet, Smartphone)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bg1"/>
                </a:solidFill>
              </a:rPr>
              <a:t>keine geographische Beschränkung</a:t>
            </a:r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581128"/>
            <a:ext cx="2292500" cy="187220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2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-36512" y="0"/>
            <a:ext cx="9180512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9198"/>
            <a:ext cx="1089562" cy="108956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475656" y="651557"/>
            <a:ext cx="6912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	Vorläufer </a:t>
            </a:r>
            <a:r>
              <a:rPr lang="de-DE" sz="2000" b="1" dirty="0" err="1" smtClean="0">
                <a:solidFill>
                  <a:schemeClr val="bg1"/>
                </a:solidFill>
              </a:rPr>
              <a:t>BitCoin</a:t>
            </a:r>
            <a:r>
              <a:rPr lang="de-DE" sz="2000" b="1" dirty="0" smtClean="0">
                <a:solidFill>
                  <a:schemeClr val="bg1"/>
                </a:solidFill>
              </a:rPr>
              <a:t>	 (BTC)</a:t>
            </a:r>
            <a:r>
              <a:rPr lang="de-DE" dirty="0" smtClean="0">
                <a:solidFill>
                  <a:schemeClr val="bg1"/>
                </a:solidFill>
              </a:rPr>
              <a:t>	</a:t>
            </a:r>
            <a:r>
              <a:rPr lang="de-DE" dirty="0">
                <a:solidFill>
                  <a:schemeClr val="bg1"/>
                </a:solidFill>
              </a:rPr>
              <a:t>	</a:t>
            </a:r>
            <a:r>
              <a:rPr lang="de-DE" dirty="0" smtClean="0">
                <a:solidFill>
                  <a:schemeClr val="bg1"/>
                </a:solidFill>
              </a:rPr>
              <a:t>            </a:t>
            </a:r>
            <a:r>
              <a:rPr lang="de-DE" sz="2000" b="1" dirty="0" err="1" smtClean="0">
                <a:solidFill>
                  <a:schemeClr val="bg1"/>
                </a:solidFill>
              </a:rPr>
              <a:t>OneCoin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3528" y="1484784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chemeClr val="bg1"/>
                </a:solidFill>
              </a:rPr>
              <a:t>Coin</a:t>
            </a:r>
            <a:r>
              <a:rPr lang="de-DE" sz="2000" b="1" dirty="0" smtClean="0">
                <a:solidFill>
                  <a:schemeClr val="bg1"/>
                </a:solidFill>
              </a:rPr>
              <a:t> Auflage: </a:t>
            </a:r>
            <a:r>
              <a:rPr lang="de-DE" sz="2000" dirty="0" smtClean="0">
                <a:solidFill>
                  <a:schemeClr val="bg1"/>
                </a:solidFill>
              </a:rPr>
              <a:t>		21 </a:t>
            </a:r>
            <a:r>
              <a:rPr lang="de-DE" sz="2000" dirty="0" err="1" smtClean="0">
                <a:solidFill>
                  <a:schemeClr val="bg1"/>
                </a:solidFill>
              </a:rPr>
              <a:t>Mio</a:t>
            </a:r>
            <a:r>
              <a:rPr lang="de-DE" sz="2000" dirty="0" smtClean="0">
                <a:solidFill>
                  <a:schemeClr val="bg1"/>
                </a:solidFill>
              </a:rPr>
              <a:t>				2,1 Mrd.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3528" y="200103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chemeClr val="bg1"/>
                </a:solidFill>
              </a:rPr>
              <a:t>Coin</a:t>
            </a:r>
            <a:r>
              <a:rPr lang="de-DE" sz="2000" b="1" dirty="0" smtClean="0">
                <a:solidFill>
                  <a:schemeClr val="bg1"/>
                </a:solidFill>
              </a:rPr>
              <a:t>-Verteilung</a:t>
            </a:r>
            <a:r>
              <a:rPr lang="de-DE" sz="2000" b="1" dirty="0">
                <a:solidFill>
                  <a:schemeClr val="bg1"/>
                </a:solidFill>
              </a:rPr>
              <a:t>: </a:t>
            </a:r>
            <a:r>
              <a:rPr lang="de-DE" sz="2000" b="1" dirty="0" smtClean="0">
                <a:solidFill>
                  <a:schemeClr val="bg1"/>
                </a:solidFill>
              </a:rPr>
              <a:t>	</a:t>
            </a:r>
            <a:r>
              <a:rPr lang="de-DE" sz="2000" dirty="0" smtClean="0">
                <a:solidFill>
                  <a:schemeClr val="bg1"/>
                </a:solidFill>
              </a:rPr>
              <a:t>	70 </a:t>
            </a:r>
            <a:r>
              <a:rPr lang="de-DE" sz="2000" dirty="0">
                <a:solidFill>
                  <a:schemeClr val="bg1"/>
                </a:solidFill>
              </a:rPr>
              <a:t>% </a:t>
            </a:r>
            <a:r>
              <a:rPr lang="de-DE" sz="2000" dirty="0" smtClean="0">
                <a:solidFill>
                  <a:schemeClr val="bg1"/>
                </a:solidFill>
              </a:rPr>
              <a:t>der vorhandenen BTC</a:t>
            </a:r>
          </a:p>
          <a:p>
            <a:r>
              <a:rPr lang="de-DE" sz="2000" dirty="0" smtClean="0">
                <a:solidFill>
                  <a:schemeClr val="bg1"/>
                </a:solidFill>
              </a:rPr>
              <a:t>			bei 0,05 % der BTC-Halter </a:t>
            </a:r>
            <a:r>
              <a:rPr lang="de-DE" sz="1600" dirty="0" smtClean="0">
                <a:solidFill>
                  <a:schemeClr val="bg1"/>
                </a:solidFill>
              </a:rPr>
              <a:t>*)</a:t>
            </a:r>
            <a:r>
              <a:rPr lang="de-DE" sz="2000" dirty="0" smtClean="0">
                <a:solidFill>
                  <a:schemeClr val="bg1"/>
                </a:solidFill>
              </a:rPr>
              <a:t>	breite Streuung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23528" y="2884874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Erfahrungswerte: </a:t>
            </a:r>
            <a:r>
              <a:rPr lang="de-DE" sz="2000" dirty="0" smtClean="0">
                <a:solidFill>
                  <a:schemeClr val="bg1"/>
                </a:solidFill>
              </a:rPr>
              <a:t>	Nein		                   	Ja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23528" y="3388930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Bekanntheitsgrad: </a:t>
            </a:r>
            <a:r>
              <a:rPr lang="de-DE" sz="2000" dirty="0" smtClean="0">
                <a:solidFill>
                  <a:schemeClr val="bg1"/>
                </a:solidFill>
              </a:rPr>
              <a:t>	Nein		                	Ja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23528" y="387324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Dynamischer </a:t>
            </a:r>
          </a:p>
          <a:p>
            <a:r>
              <a:rPr lang="de-DE" sz="2000" b="1" dirty="0" smtClean="0">
                <a:solidFill>
                  <a:schemeClr val="bg1"/>
                </a:solidFill>
              </a:rPr>
              <a:t>Miningprozess: </a:t>
            </a:r>
            <a:r>
              <a:rPr lang="de-DE" sz="2000" dirty="0" smtClean="0">
                <a:solidFill>
                  <a:schemeClr val="bg1"/>
                </a:solidFill>
              </a:rPr>
              <a:t>		Nein                                           	Ja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23528" y="5437673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</a:rPr>
              <a:t>OneCoin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weiter entwickelter Algorithmus, keine </a:t>
            </a:r>
            <a:r>
              <a:rPr lang="de-DE" sz="2000" b="1" dirty="0" err="1" smtClean="0">
                <a:solidFill>
                  <a:schemeClr val="tx2">
                    <a:lumMod val="50000"/>
                  </a:schemeClr>
                </a:solidFill>
              </a:rPr>
              <a:t>openSource</a:t>
            </a:r>
            <a:r>
              <a:rPr lang="de-DE" sz="2000" b="1" dirty="0" smtClean="0">
                <a:solidFill>
                  <a:schemeClr val="tx2">
                    <a:lumMod val="50000"/>
                  </a:schemeClr>
                </a:solidFill>
              </a:rPr>
              <a:t>-Software, eine zentrale Handelsplattform</a:t>
            </a:r>
            <a:endParaRPr lang="de-DE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79512" y="6597352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/>
              <a:t>*) Quelle: </a:t>
            </a:r>
            <a:r>
              <a:rPr lang="de-DE" sz="1100" dirty="0" err="1" smtClean="0"/>
              <a:t>SmartInvestor</a:t>
            </a:r>
            <a:r>
              <a:rPr lang="de-DE" sz="1100" dirty="0" smtClean="0"/>
              <a:t> 2/2014</a:t>
            </a:r>
            <a:endParaRPr lang="de-DE" sz="1100" dirty="0"/>
          </a:p>
        </p:txBody>
      </p:sp>
      <p:sp>
        <p:nvSpPr>
          <p:cNvPr id="14" name="Textfeld 13"/>
          <p:cNvSpPr txBox="1"/>
          <p:nvPr/>
        </p:nvSpPr>
        <p:spPr>
          <a:xfrm>
            <a:off x="323528" y="4593322"/>
            <a:ext cx="8820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Einfaches</a:t>
            </a:r>
          </a:p>
          <a:p>
            <a:r>
              <a:rPr lang="de-DE" sz="2000" b="1" dirty="0" smtClean="0">
                <a:solidFill>
                  <a:schemeClr val="bg1"/>
                </a:solidFill>
              </a:rPr>
              <a:t>Zahlungsmittel:</a:t>
            </a:r>
            <a:r>
              <a:rPr lang="de-DE" sz="2000" dirty="0" smtClean="0">
                <a:solidFill>
                  <a:schemeClr val="bg1"/>
                </a:solidFill>
              </a:rPr>
              <a:t> 		Nein                                           	Ja, durch Einführung 							der </a:t>
            </a:r>
            <a:r>
              <a:rPr lang="de-DE" sz="2000" dirty="0" err="1" smtClean="0">
                <a:solidFill>
                  <a:schemeClr val="bg1"/>
                </a:solidFill>
              </a:rPr>
              <a:t>Mastercard</a:t>
            </a:r>
            <a:endParaRPr lang="de-D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12"/>
          <p:cNvSpPr txBox="1">
            <a:spLocks/>
          </p:cNvSpPr>
          <p:nvPr/>
        </p:nvSpPr>
        <p:spPr bwMode="auto">
          <a:xfrm>
            <a:off x="142875" y="282352"/>
            <a:ext cx="88582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748560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de-DE" altLang="de-DE" sz="4400" b="1" dirty="0">
                <a:solidFill>
                  <a:schemeClr val="bg1"/>
                </a:solidFill>
                <a:latin typeface="Calibri" pitchFamily="34" charset="0"/>
              </a:rPr>
              <a:t>Die Ausbildungs-Pakete</a:t>
            </a: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998221"/>
              </p:ext>
            </p:extLst>
          </p:nvPr>
        </p:nvGraphicFramePr>
        <p:xfrm>
          <a:off x="755576" y="1196752"/>
          <a:ext cx="7416749" cy="4915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7801"/>
                <a:gridCol w="1723276"/>
                <a:gridCol w="1525045"/>
                <a:gridCol w="1748728"/>
                <a:gridCol w="1101899"/>
              </a:tblGrid>
              <a:tr h="604525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Paket *</a:t>
                      </a:r>
                      <a:endParaRPr lang="de-DE" sz="1400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Inhalt</a:t>
                      </a:r>
                      <a:endParaRPr lang="de-DE" sz="1400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25AE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Preis in €</a:t>
                      </a:r>
                      <a:endParaRPr lang="de-DE" sz="1400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25AE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inclusive</a:t>
                      </a:r>
                    </a:p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#</a:t>
                      </a:r>
                      <a:r>
                        <a:rPr lang="de-DE" sz="1400" dirty="0" err="1" smtClean="0">
                          <a:latin typeface="Calibri" panose="020F0502020204030204" pitchFamily="34" charset="0"/>
                        </a:rPr>
                        <a:t>Onetoken</a:t>
                      </a:r>
                      <a:endParaRPr lang="de-DE" sz="1400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Token-</a:t>
                      </a:r>
                    </a:p>
                    <a:p>
                      <a:pPr algn="ctr"/>
                      <a:r>
                        <a:rPr lang="de-DE" sz="1400" dirty="0" smtClean="0">
                          <a:latin typeface="Calibri" panose="020F0502020204030204" pitchFamily="34" charset="0"/>
                        </a:rPr>
                        <a:t>Split</a:t>
                      </a:r>
                      <a:endParaRPr lang="de-DE" sz="1400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71A44E"/>
                    </a:solidFill>
                  </a:tcPr>
                </a:tc>
              </a:tr>
              <a:tr h="565181">
                <a:tc>
                  <a:txBody>
                    <a:bodyPr/>
                    <a:lstStyle/>
                    <a:p>
                      <a:pPr algn="ctr"/>
                      <a:endParaRPr lang="de-DE" sz="12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de-DE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algn="ctr"/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</a:t>
                      </a:r>
                      <a:endParaRPr lang="de-DE" sz="11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45947">
                <a:tc>
                  <a:txBody>
                    <a:bodyPr/>
                    <a:lstStyle/>
                    <a:p>
                      <a:endParaRPr lang="de-DE" sz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de-DE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1 - 2</a:t>
                      </a: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500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5.000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20024">
                <a:tc>
                  <a:txBody>
                    <a:bodyPr/>
                    <a:lstStyle/>
                    <a:p>
                      <a:endParaRPr lang="de-DE" sz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1 - 3</a:t>
                      </a: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10.000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20024">
                <a:tc>
                  <a:txBody>
                    <a:bodyPr/>
                    <a:lstStyle/>
                    <a:p>
                      <a:endParaRPr lang="de-DE" sz="12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algn="ctr"/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1 - </a:t>
                      </a:r>
                      <a:r>
                        <a:rPr lang="de-DE" sz="1100" b="1" baseline="0" dirty="0" smtClean="0">
                          <a:latin typeface="Calibri" panose="020F0502020204030204" pitchFamily="34" charset="0"/>
                        </a:rPr>
                        <a:t>4</a:t>
                      </a:r>
                      <a:endParaRPr lang="de-DE" sz="1100" b="1" dirty="0" smtClean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3.000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30.000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20024">
                <a:tc>
                  <a:txBody>
                    <a:bodyPr/>
                    <a:lstStyle/>
                    <a:p>
                      <a:pPr algn="ctr"/>
                      <a:endParaRPr lang="de-DE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algn="ctr"/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1 - 5</a:t>
                      </a: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5.000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60.000</a:t>
                      </a: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2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20024">
                <a:tc>
                  <a:txBody>
                    <a:bodyPr/>
                    <a:lstStyle/>
                    <a:p>
                      <a:pPr algn="ctr"/>
                      <a:endParaRPr lang="de-DE" sz="12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smtClean="0">
                          <a:latin typeface="Calibri" panose="020F0502020204030204" pitchFamily="34" charset="0"/>
                        </a:rPr>
                        <a:t>One Academy </a:t>
                      </a:r>
                    </a:p>
                    <a:p>
                      <a:pPr algn="ctr"/>
                      <a:r>
                        <a:rPr lang="de-DE" sz="1100" b="1" smtClean="0">
                          <a:latin typeface="Calibri" panose="020F0502020204030204" pitchFamily="34" charset="0"/>
                        </a:rPr>
                        <a:t>Level 1 - 6</a:t>
                      </a:r>
                      <a:r>
                        <a:rPr lang="de-DE" sz="1100" b="1" baseline="0" smtClean="0">
                          <a:latin typeface="Calibri" panose="020F0502020204030204" pitchFamily="34" charset="0"/>
                        </a:rPr>
                        <a:t> </a:t>
                      </a:r>
                      <a:endParaRPr lang="de-DE" sz="1100" b="1" dirty="0" smtClean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12.500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150.000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2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  <a:tr h="620024">
                <a:tc>
                  <a:txBody>
                    <a:bodyPr/>
                    <a:lstStyle/>
                    <a:p>
                      <a:pPr algn="ctr"/>
                      <a:endParaRPr lang="de-DE" sz="12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Calibri" panose="020F0502020204030204" pitchFamily="34" charset="0"/>
                        </a:rPr>
                        <a:t>One</a:t>
                      </a:r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 Academy </a:t>
                      </a:r>
                    </a:p>
                    <a:p>
                      <a:pPr algn="ctr"/>
                      <a:r>
                        <a:rPr lang="de-DE" sz="1100" b="1" dirty="0" smtClean="0">
                          <a:latin typeface="Calibri" panose="020F0502020204030204" pitchFamily="34" charset="0"/>
                        </a:rPr>
                        <a:t>Level 1 - 6</a:t>
                      </a:r>
                      <a:r>
                        <a:rPr lang="de-DE" sz="11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de-DE" sz="1100" b="1" dirty="0" smtClean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18.800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250.000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 smtClean="0">
                          <a:latin typeface="Calibri" panose="020F0502020204030204" pitchFamily="34" charset="0"/>
                        </a:rPr>
                        <a:t>2</a:t>
                      </a:r>
                      <a:endParaRPr lang="de-DE" sz="1200" b="1" dirty="0">
                        <a:latin typeface="Calibri" panose="020F0502020204030204" pitchFamily="34" charset="0"/>
                      </a:endParaRPr>
                    </a:p>
                  </a:txBody>
                  <a:tcPr marL="91449" marR="91449" marT="45729" marB="45729" anchor="ctr"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683568" y="6480175"/>
            <a:ext cx="86756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/>
              <a:t>* zusätzlich zu den Produktpaketen wird eine </a:t>
            </a:r>
            <a:r>
              <a:rPr lang="de-DE" sz="1600" u="sng" dirty="0"/>
              <a:t>einmalige</a:t>
            </a:r>
            <a:r>
              <a:rPr lang="de-DE" sz="1600" dirty="0"/>
              <a:t> Anmeldegebühr von 30 Euro fällig</a:t>
            </a:r>
          </a:p>
        </p:txBody>
      </p:sp>
      <p:pic>
        <p:nvPicPr>
          <p:cNvPr id="9" name="Bild 2" descr="https://www.onecoin.eu/img/photos/401x200_98751_oc-tycoontrader@2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1" y="4270974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 3" descr="https://www.onecoin.eu/img/photos/401x200_62557_oc-executivetrader@2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645024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4" descr="https://www.onecoin.eu/img/photos/401x200_82811_oc-protrader@2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3067657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 5" descr="https://www.onecoin.eu/img/photos/401x200_63087_oc-trader@2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420888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 7" descr="https://www.onecoin.eu/img/photos/401x200_56613_oc-starter@2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1" y="1838704"/>
            <a:ext cx="5762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60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4" y="4880837"/>
            <a:ext cx="576262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53" y="5517232"/>
            <a:ext cx="620419" cy="61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1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1043608" y="982662"/>
            <a:ext cx="7854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748560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e-DE" altLang="de-DE" sz="3600" b="1" dirty="0">
                <a:solidFill>
                  <a:schemeClr val="bg1"/>
                </a:solidFill>
                <a:latin typeface="Calibri" pitchFamily="34" charset="0"/>
              </a:rPr>
              <a:t>Token-Verdopplung durch Split (500 €):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115616" y="1628775"/>
            <a:ext cx="673043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  <a:cs typeface="+mn-cs"/>
              </a:rPr>
              <a:t>Beispiel: </a:t>
            </a:r>
            <a:r>
              <a:rPr lang="de-DE" sz="2400" dirty="0">
                <a:latin typeface="Calibri" panose="020F0502020204030204" pitchFamily="34" charset="0"/>
                <a:cs typeface="+mn-cs"/>
              </a:rPr>
              <a:t>Trader Paket € 530 =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5.000 Tokens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atin typeface="Calibri" panose="020F0502020204030204" pitchFamily="34" charset="0"/>
                <a:cs typeface="+mn-cs"/>
              </a:rPr>
              <a:t>1. Split: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10.000 Token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atin typeface="Calibri" panose="020F0502020204030204" pitchFamily="34" charset="0"/>
                <a:cs typeface="+mn-cs"/>
              </a:rPr>
              <a:t>Mining/Konvertierung = </a:t>
            </a:r>
            <a:r>
              <a:rPr lang="de-DE" sz="2400" b="1" dirty="0" smtClean="0">
                <a:latin typeface="Calibri" panose="020F0502020204030204" pitchFamily="34" charset="0"/>
              </a:rPr>
              <a:t>222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(aktuell 45:1)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187624" y="3348038"/>
            <a:ext cx="6570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222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5,00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=  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1.111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Euro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187624" y="3860800"/>
            <a:ext cx="65709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</a:rPr>
              <a:t>222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7,50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=  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1.667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Euro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187624" y="4356100"/>
            <a:ext cx="658859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</a:rPr>
              <a:t>222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10,00 € =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2.222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Euro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187624" y="4859338"/>
            <a:ext cx="66062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</a:rPr>
              <a:t>222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50,00 € =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11.111 Euro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2777" name="Textfeld 12"/>
          <p:cNvSpPr txBox="1">
            <a:spLocks noChangeArrowheads="1"/>
          </p:cNvSpPr>
          <p:nvPr/>
        </p:nvSpPr>
        <p:spPr bwMode="auto">
          <a:xfrm>
            <a:off x="179388" y="6376988"/>
            <a:ext cx="55610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748560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e-DE" altLang="de-DE" sz="900" b="1">
                <a:latin typeface="Calibri" pitchFamily="34" charset="0"/>
              </a:rPr>
              <a:t>Haftungsausschluss: </a:t>
            </a:r>
          </a:p>
          <a:p>
            <a:r>
              <a:rPr lang="de-DE" altLang="de-DE" sz="900" b="1">
                <a:latin typeface="Calibri" pitchFamily="34" charset="0"/>
              </a:rPr>
              <a:t>Das oben genannte Beispiel basiert ausschließlich auf Schätzungen. Ob diese Werte erreicht werden, hängt vom</a:t>
            </a:r>
          </a:p>
          <a:p>
            <a:r>
              <a:rPr lang="de-DE" altLang="de-DE" sz="900" b="1">
                <a:latin typeface="Calibri" pitchFamily="34" charset="0"/>
              </a:rPr>
              <a:t>Engagement und Anstrengung der Unternehmensmitglieder sowie zum jeweils aktuellen Kurs ab.</a:t>
            </a:r>
            <a:endParaRPr lang="de-DE" altLang="de-DE" sz="1100" b="1">
              <a:latin typeface="Calibri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00324" y="2895600"/>
            <a:ext cx="719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222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 </a:t>
            </a:r>
            <a:r>
              <a:rPr lang="de-DE" sz="2400" b="1" dirty="0" smtClean="0">
                <a:latin typeface="Calibri" panose="020F0502020204030204" pitchFamily="34" charset="0"/>
              </a:rPr>
              <a:t>3,35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€ (aktuell) </a:t>
            </a:r>
            <a:r>
              <a:rPr lang="de-DE" sz="2400" dirty="0" smtClean="0">
                <a:latin typeface="Calibri" panose="020F0502020204030204" pitchFamily="34" charset="0"/>
                <a:cs typeface="+mn-cs"/>
              </a:rPr>
              <a:t>= 744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Euro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6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4" grpId="0"/>
      <p:bldP spid="15" grpId="0"/>
      <p:bldP spid="9" grpId="0"/>
      <p:bldP spid="1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>
            <a:spLocks noChangeArrowheads="1"/>
          </p:cNvSpPr>
          <p:nvPr/>
        </p:nvSpPr>
        <p:spPr bwMode="auto">
          <a:xfrm>
            <a:off x="1043608" y="980728"/>
            <a:ext cx="7993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748560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e-DE" altLang="de-DE" sz="3600" b="1" dirty="0">
                <a:solidFill>
                  <a:schemeClr val="bg1"/>
                </a:solidFill>
                <a:latin typeface="Calibri" pitchFamily="34" charset="0"/>
              </a:rPr>
              <a:t>Token-Verdopplung durch Split (5.000 €):</a:t>
            </a:r>
          </a:p>
        </p:txBody>
      </p:sp>
      <p:sp>
        <p:nvSpPr>
          <p:cNvPr id="33795" name="Textfeld 5"/>
          <p:cNvSpPr txBox="1">
            <a:spLocks noChangeArrowheads="1"/>
          </p:cNvSpPr>
          <p:nvPr/>
        </p:nvSpPr>
        <p:spPr bwMode="auto">
          <a:xfrm>
            <a:off x="90488" y="6376988"/>
            <a:ext cx="55610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748560"/>
              </a:buClr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748560"/>
              </a:buClr>
              <a:buSzPct val="100000"/>
              <a:buFont typeface="Arial" pitchFamily="34" charset="0"/>
              <a:buChar char="-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e-DE" altLang="de-DE" sz="900" b="1">
                <a:latin typeface="Calibri" pitchFamily="34" charset="0"/>
              </a:rPr>
              <a:t>Haftungsausschluss: </a:t>
            </a:r>
          </a:p>
          <a:p>
            <a:r>
              <a:rPr lang="de-DE" altLang="de-DE" sz="900" b="1">
                <a:latin typeface="Calibri" pitchFamily="34" charset="0"/>
              </a:rPr>
              <a:t>Das oben genannte Beispiel basiert ausschließlich auf Schätzungen. Ob diese Werte erreicht werden, hängt vom</a:t>
            </a:r>
          </a:p>
          <a:p>
            <a:r>
              <a:rPr lang="de-DE" altLang="de-DE" sz="900" b="1">
                <a:latin typeface="Calibri" pitchFamily="34" charset="0"/>
              </a:rPr>
              <a:t>Engagement und Anstrengung der Unternehmensmitglieder sowie zum jeweils aktuellen Kurs ab.</a:t>
            </a:r>
            <a:endParaRPr lang="de-DE" altLang="de-DE" sz="1100" b="1">
              <a:latin typeface="Calibri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21240" y="1580599"/>
            <a:ext cx="696286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  <a:cs typeface="+mn-cs"/>
              </a:rPr>
              <a:t>Beispiel: </a:t>
            </a:r>
            <a:r>
              <a:rPr lang="de-DE" sz="2400" dirty="0">
                <a:latin typeface="Calibri" panose="020F0502020204030204" pitchFamily="34" charset="0"/>
                <a:cs typeface="+mn-cs"/>
              </a:rPr>
              <a:t>Tycoon Paket € 5.030 =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60.000 Tokens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atin typeface="Calibri" panose="020F0502020204030204" pitchFamily="34" charset="0"/>
                <a:cs typeface="+mn-cs"/>
              </a:rPr>
              <a:t>1. Split: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120.000</a:t>
            </a:r>
            <a:r>
              <a:rPr lang="de-DE" sz="2400" dirty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Token</a:t>
            </a:r>
            <a:r>
              <a:rPr lang="de-DE" sz="2400" dirty="0">
                <a:latin typeface="Calibri" panose="020F0502020204030204" pitchFamily="34" charset="0"/>
                <a:cs typeface="+mn-cs"/>
              </a:rPr>
              <a:t>            2. Split: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240.000 Token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atin typeface="Calibri" panose="020F0502020204030204" pitchFamily="34" charset="0"/>
                <a:cs typeface="+mn-cs"/>
              </a:rPr>
              <a:t>Mining/Konvertierung = </a:t>
            </a:r>
            <a:r>
              <a:rPr lang="de-DE" sz="2400" dirty="0" smtClean="0">
                <a:latin typeface="Calibri" panose="020F0502020204030204" pitchFamily="34" charset="0"/>
                <a:cs typeface="+mn-cs"/>
              </a:rPr>
              <a:t>5.333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 smtClean="0">
                <a:latin typeface="Calibri" panose="020F0502020204030204" pitchFamily="34" charset="0"/>
              </a:rPr>
              <a:t>(</a:t>
            </a:r>
            <a:r>
              <a:rPr lang="de-DE" sz="2400" b="1" dirty="0">
                <a:latin typeface="Calibri" panose="020F0502020204030204" pitchFamily="34" charset="0"/>
              </a:rPr>
              <a:t>aktuell </a:t>
            </a:r>
            <a:r>
              <a:rPr lang="de-DE" sz="2400" b="1" dirty="0" smtClean="0">
                <a:latin typeface="Calibri" panose="020F0502020204030204" pitchFamily="34" charset="0"/>
              </a:rPr>
              <a:t>45:1)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043608" y="3348038"/>
            <a:ext cx="71704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</a:rPr>
              <a:t>5.333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 5,00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 = 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 smtClean="0">
                <a:latin typeface="Calibri" panose="020F0502020204030204" pitchFamily="34" charset="0"/>
              </a:rPr>
              <a:t>26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.667 Euro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056308" y="3851275"/>
            <a:ext cx="71704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</a:rPr>
              <a:t>5.333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  7,50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 =  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40.000 Euro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056308" y="4356100"/>
            <a:ext cx="7404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</a:rPr>
              <a:t>5.333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10,00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 =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 53.333 Euro 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043608" y="4859338"/>
            <a:ext cx="73436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latin typeface="Calibri" panose="020F0502020204030204" pitchFamily="34" charset="0"/>
              </a:rPr>
              <a:t>5.333 </a:t>
            </a:r>
            <a:r>
              <a:rPr lang="de-DE" sz="2400" b="1" dirty="0" err="1" smtClean="0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bei Wert zu je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50,00 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€ =   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266.667 Euro 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043608" y="2852738"/>
            <a:ext cx="8388350" cy="46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Calibri" panose="020F0502020204030204" pitchFamily="34" charset="0"/>
              </a:rPr>
              <a:t>5.333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+mn-cs"/>
              </a:rPr>
              <a:t>Onecoins</a:t>
            </a:r>
            <a:r>
              <a:rPr lang="de-DE" sz="2400" b="1" dirty="0">
                <a:latin typeface="Calibri" panose="020F0502020204030204" pitchFamily="34" charset="0"/>
                <a:cs typeface="+mn-cs"/>
              </a:rPr>
              <a:t> bei Wert zu je   </a:t>
            </a:r>
            <a:r>
              <a:rPr lang="de-DE" sz="2400" b="1" dirty="0" smtClean="0">
                <a:latin typeface="Calibri" panose="020F0502020204030204" pitchFamily="34" charset="0"/>
              </a:rPr>
              <a:t>3,35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 € (aktuell)  </a:t>
            </a:r>
            <a:r>
              <a:rPr lang="de-DE" sz="2400" dirty="0" smtClean="0">
                <a:latin typeface="Calibri" panose="020F0502020204030204" pitchFamily="34" charset="0"/>
                <a:cs typeface="+mn-cs"/>
              </a:rPr>
              <a:t>= 17.867</a:t>
            </a:r>
            <a:r>
              <a:rPr lang="de-DE" sz="2400" b="1" dirty="0" smtClean="0">
                <a:latin typeface="Calibri" panose="020F0502020204030204" pitchFamily="34" charset="0"/>
                <a:cs typeface="+mn-cs"/>
              </a:rPr>
              <a:t>Euro</a:t>
            </a:r>
            <a:endParaRPr lang="de-DE" sz="2400" b="1" dirty="0"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5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  <p:bldP spid="13" grpId="0"/>
      <p:bldP spid="14" grpId="0"/>
      <p:bldP spid="1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400675" y="6119813"/>
            <a:ext cx="3743325" cy="647700"/>
          </a:xfrm>
        </p:spPr>
        <p:txBody>
          <a:bodyPr lIns="0" tIns="11520" rIns="0" anchor="ctr"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1300" smtClean="0">
                <a:solidFill>
                  <a:srgbClr val="E6E6FF"/>
                </a:solidFill>
                <a:latin typeface="Franklin Gothic Book" charset="0"/>
              </a:rPr>
              <a:t>powered by </a:t>
            </a:r>
            <a:r>
              <a:rPr lang="de-DE" sz="2800" smtClean="0">
                <a:solidFill>
                  <a:srgbClr val="E6E6FF"/>
                </a:solidFill>
                <a:latin typeface="Franklin Gothic Book" charset="0"/>
              </a:rPr>
              <a:t>baltic 1000 </a:t>
            </a:r>
            <a:r>
              <a:rPr lang="de-DE" sz="1300" smtClean="0">
                <a:solidFill>
                  <a:srgbClr val="E6E6FF"/>
                </a:solidFill>
                <a:latin typeface="Franklin Gothic Book" charset="0"/>
              </a:rPr>
              <a:t>Innovationen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44538" y="214313"/>
            <a:ext cx="8399462" cy="914400"/>
          </a:xfrm>
        </p:spPr>
        <p:txBody>
          <a:bodyPr lIns="0" tIns="47520" rIns="0" anchor="ctr">
            <a:normAutofit lnSpcReduction="10000"/>
          </a:bodyPr>
          <a:lstStyle/>
          <a:p>
            <a:pPr marL="215900" indent="-206375" algn="ctr" eaLnBrk="1" hangingPunct="1">
              <a:spcBef>
                <a:spcPts val="600"/>
              </a:spcBef>
              <a:buClrTx/>
              <a:buSzPct val="45000"/>
              <a:buFontTx/>
              <a:buNone/>
              <a:tabLst>
                <a:tab pos="215900" algn="l"/>
                <a:tab pos="320675" algn="l"/>
                <a:tab pos="769938" algn="l"/>
                <a:tab pos="1219200" algn="l"/>
                <a:tab pos="1668463" algn="l"/>
                <a:tab pos="2117725" algn="l"/>
                <a:tab pos="2566988" algn="l"/>
                <a:tab pos="3016250" algn="l"/>
                <a:tab pos="3465513" algn="l"/>
                <a:tab pos="3914775" algn="l"/>
                <a:tab pos="4364038" algn="l"/>
                <a:tab pos="4813300" algn="l"/>
                <a:tab pos="5262563" algn="l"/>
                <a:tab pos="5711825" algn="l"/>
                <a:tab pos="6161088" algn="l"/>
                <a:tab pos="6610350" algn="l"/>
                <a:tab pos="7059613" algn="l"/>
                <a:tab pos="7508875" algn="l"/>
                <a:tab pos="7958138" algn="l"/>
                <a:tab pos="8407400" algn="l"/>
                <a:tab pos="8856663" algn="l"/>
              </a:tabLst>
            </a:pPr>
            <a:r>
              <a:rPr lang="de-DE" sz="5400" smtClean="0">
                <a:solidFill>
                  <a:srgbClr val="E6E6FF"/>
                </a:solidFill>
              </a:rPr>
              <a:t>Ihre Bank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1223963"/>
            <a:ext cx="8640762" cy="4967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2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 Box 10"/>
          <p:cNvSpPr/>
          <p:nvPr/>
        </p:nvSpPr>
        <p:spPr>
          <a:xfrm>
            <a:off x="468313" y="908050"/>
            <a:ext cx="7416800" cy="71755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0" tIns="45000" rIns="90000" bIns="45000" compatLnSpc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solidFill>
                  <a:schemeClr val="bg1"/>
                </a:solidFill>
                <a:latin typeface="Calibri" pitchFamily="34"/>
                <a:ea typeface="Microsoft YaHei" pitchFamily="2"/>
                <a:cs typeface="Mangal" pitchFamily="2"/>
              </a:rPr>
              <a:t>Wodurch profitiere ICH?</a:t>
            </a:r>
            <a:endParaRPr lang="de-DE" sz="3200" b="1" dirty="0">
              <a:solidFill>
                <a:schemeClr val="bg1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  <p:sp>
        <p:nvSpPr>
          <p:cNvPr id="7" name="Text Box 10"/>
          <p:cNvSpPr/>
          <p:nvPr/>
        </p:nvSpPr>
        <p:spPr>
          <a:xfrm>
            <a:off x="684213" y="2108200"/>
            <a:ext cx="7343775" cy="259556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0" tIns="45000" rIns="90000" bIns="45000" compatLnSpc="0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3200" b="1" dirty="0">
                <a:latin typeface="Calibri" pitchFamily="34"/>
                <a:ea typeface="Microsoft YaHei" pitchFamily="2"/>
                <a:cs typeface="Mangal" pitchFamily="2"/>
              </a:rPr>
              <a:t>durch den Preisanstieg der </a:t>
            </a:r>
            <a:r>
              <a:rPr lang="de-DE" sz="3200" b="1" dirty="0" err="1">
                <a:latin typeface="Calibri" pitchFamily="34"/>
                <a:ea typeface="Microsoft YaHei" pitchFamily="2"/>
                <a:cs typeface="Mangal" pitchFamily="2"/>
              </a:rPr>
              <a:t>OneCoins</a:t>
            </a:r>
            <a:endParaRPr lang="de-DE" sz="3200" b="1" dirty="0">
              <a:latin typeface="Calibri" pitchFamily="34"/>
              <a:ea typeface="Microsoft YaHei" pitchFamily="2"/>
              <a:cs typeface="Mangal" pitchFamily="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3200" dirty="0">
              <a:latin typeface="Calibri" pitchFamily="34"/>
              <a:ea typeface="Microsoft YaHei" pitchFamily="2"/>
              <a:cs typeface="Mangal" pitchFamily="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dirty="0">
                <a:latin typeface="Calibri" pitchFamily="34"/>
                <a:ea typeface="Microsoft YaHei" pitchFamily="2"/>
                <a:cs typeface="Mangal" pitchFamily="2"/>
              </a:rPr>
              <a:t>und </a:t>
            </a:r>
            <a:r>
              <a:rPr lang="de-DE" sz="3200" b="1" u="sng" dirty="0">
                <a:latin typeface="Calibri" pitchFamily="34"/>
                <a:ea typeface="Microsoft YaHei" pitchFamily="2"/>
                <a:cs typeface="Mangal" pitchFamily="2"/>
              </a:rPr>
              <a:t>zusätzlich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3200" dirty="0">
              <a:latin typeface="Calibri" pitchFamily="34"/>
              <a:ea typeface="Microsoft YaHei" pitchFamily="2"/>
              <a:cs typeface="Mangal" pitchFamily="2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sz="3200" b="1" dirty="0">
                <a:latin typeface="Calibri" pitchFamily="34"/>
                <a:ea typeface="Microsoft YaHei" pitchFamily="2"/>
                <a:cs typeface="Mangal" pitchFamily="2"/>
              </a:rPr>
              <a:t>durch Weiterempfehlung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6776"/>
            <a:ext cx="1089562" cy="108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5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hteck 55"/>
          <p:cNvSpPr/>
          <p:nvPr/>
        </p:nvSpPr>
        <p:spPr>
          <a:xfrm>
            <a:off x="0" y="0"/>
            <a:ext cx="9180512" cy="6902624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Legende mit Pfeil nach oben 56"/>
          <p:cNvSpPr/>
          <p:nvPr/>
        </p:nvSpPr>
        <p:spPr>
          <a:xfrm>
            <a:off x="5867400" y="5373216"/>
            <a:ext cx="1319771" cy="1152128"/>
          </a:xfrm>
          <a:prstGeom prst="up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3" name="Legende mit Pfeil nach oben 22"/>
          <p:cNvSpPr/>
          <p:nvPr/>
        </p:nvSpPr>
        <p:spPr>
          <a:xfrm>
            <a:off x="1968167" y="5373216"/>
            <a:ext cx="1319771" cy="1128321"/>
          </a:xfrm>
          <a:prstGeom prst="up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6" name="Textplatzhalter 12"/>
          <p:cNvSpPr txBox="1">
            <a:spLocks/>
          </p:cNvSpPr>
          <p:nvPr/>
        </p:nvSpPr>
        <p:spPr>
          <a:xfrm>
            <a:off x="250254" y="260648"/>
            <a:ext cx="8858250" cy="914400"/>
          </a:xfrm>
          <a:prstGeom prst="rect">
            <a:avLst/>
          </a:prstGeom>
        </p:spPr>
        <p:txBody>
          <a:bodyPr/>
          <a:lstStyle>
            <a:lvl1pPr marL="419100" indent="-3825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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13" indent="-2730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555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Arial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36538" algn="l" rtl="0" fontAlgn="base">
              <a:spcBef>
                <a:spcPct val="20000"/>
              </a:spcBef>
              <a:spcAft>
                <a:spcPct val="0"/>
              </a:spcAft>
              <a:buClr>
                <a:srgbClr val="8D89A4"/>
              </a:buClr>
              <a:buSzPct val="9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9075" indent="-182563" algn="l" rtl="0" fontAlgn="base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" indent="0" algn="ctr">
              <a:buFont typeface="Wingdings 2" pitchFamily="18" charset="2"/>
              <a:buNone/>
              <a:defRPr/>
            </a:pPr>
            <a:r>
              <a:rPr lang="de-DE" altLang="de-DE" sz="4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Zusammenfassung</a:t>
            </a:r>
            <a:endParaRPr lang="de-DE" altLang="de-DE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74230" y="980728"/>
            <a:ext cx="47180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Schulungspakete incl. Gratis-Token</a:t>
            </a:r>
            <a:endParaRPr lang="de-DE" b="1" dirty="0">
              <a:solidFill>
                <a:schemeClr val="bg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242" y="4111923"/>
            <a:ext cx="728662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84947"/>
            <a:ext cx="685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feil nach rechts 6"/>
          <p:cNvSpPr/>
          <p:nvPr/>
        </p:nvSpPr>
        <p:spPr>
          <a:xfrm>
            <a:off x="4139952" y="4509120"/>
            <a:ext cx="720080" cy="2880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4154488" y="4139788"/>
            <a:ext cx="70564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34 : </a:t>
            </a:r>
            <a:r>
              <a:rPr lang="de-DE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1</a:t>
            </a:r>
          </a:p>
        </p:txBody>
      </p:sp>
      <p:sp>
        <p:nvSpPr>
          <p:cNvPr id="24" name="Ellipse 23"/>
          <p:cNvSpPr/>
          <p:nvPr/>
        </p:nvSpPr>
        <p:spPr>
          <a:xfrm>
            <a:off x="2529437" y="3649663"/>
            <a:ext cx="4030662" cy="14255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chemeClr val="tx1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3851275" y="3649663"/>
            <a:ext cx="1368425" cy="14351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33" name="Textfeld 32"/>
          <p:cNvSpPr txBox="1"/>
          <p:nvPr/>
        </p:nvSpPr>
        <p:spPr>
          <a:xfrm>
            <a:off x="3170832" y="3810526"/>
            <a:ext cx="39305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34</a:t>
            </a:r>
            <a:endParaRPr lang="de-DE" sz="1600" b="1" dirty="0">
              <a:solidFill>
                <a:schemeClr val="bg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4076700" y="3779192"/>
            <a:ext cx="8556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Mining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5508104" y="3810943"/>
            <a:ext cx="2873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+mn-cs"/>
              </a:rPr>
              <a:t>1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833283" y="5733256"/>
            <a:ext cx="140301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+mn-cs"/>
              </a:rPr>
              <a:t>Handels-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+mn-cs"/>
              </a:rPr>
              <a:t>plattform</a:t>
            </a:r>
            <a:endParaRPr lang="de-DE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  <a:cs typeface="+mn-cs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1975047" y="5733256"/>
            <a:ext cx="12659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+mn-cs"/>
              </a:rPr>
              <a:t>Onepay</a:t>
            </a:r>
            <a:r>
              <a:rPr lang="de-DE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+mn-cs"/>
              </a:rPr>
              <a:t>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  <a:cs typeface="+mn-cs"/>
              </a:rPr>
              <a:t>Konto</a:t>
            </a:r>
          </a:p>
        </p:txBody>
      </p:sp>
      <p:pic>
        <p:nvPicPr>
          <p:cNvPr id="53" name="Grafik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73952" cy="873952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1175200" y="1844675"/>
            <a:ext cx="7717280" cy="720725"/>
            <a:chOff x="1175200" y="1844675"/>
            <a:chExt cx="7717280" cy="720725"/>
          </a:xfrm>
        </p:grpSpPr>
        <p:pic>
          <p:nvPicPr>
            <p:cNvPr id="41018" name="Bild 2" descr="https://www.onecoin.eu/img/photos/401x200_98751_oc-tycoontrader@2x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939" y="1844675"/>
              <a:ext cx="720021" cy="720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9" name="Bild 3" descr="https://www.onecoin.eu/img/photos/401x200_62557_oc-executivetrader@2x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620" y="1845222"/>
              <a:ext cx="719476" cy="72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0" name="Bild 4" descr="https://www.onecoin.eu/img/photos/401x200_82811_oc-protrader@2x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756" y="1845221"/>
              <a:ext cx="719476" cy="72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1" name="Bild 5" descr="https://www.onecoin.eu/img/photos/401x200_63087_oc-trader@2x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884" y="1845222"/>
              <a:ext cx="719476" cy="72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2" name="Bild 7" descr="https://www.onecoin.eu/img/photos/401x200_56613_oc-starter@2x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7134" y="1849356"/>
              <a:ext cx="715346" cy="716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3" name="Grafik 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7952" y="1880926"/>
              <a:ext cx="667864" cy="648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5200" y="1880926"/>
              <a:ext cx="660496" cy="657193"/>
            </a:xfrm>
            <a:prstGeom prst="rect">
              <a:avLst/>
            </a:prstGeom>
          </p:spPr>
        </p:pic>
      </p:grpSp>
      <p:grpSp>
        <p:nvGrpSpPr>
          <p:cNvPr id="5" name="Gruppieren 4"/>
          <p:cNvGrpSpPr/>
          <p:nvPr/>
        </p:nvGrpSpPr>
        <p:grpSpPr>
          <a:xfrm>
            <a:off x="107504" y="2348880"/>
            <a:ext cx="8784976" cy="680070"/>
            <a:chOff x="107504" y="2348880"/>
            <a:chExt cx="8784976" cy="680070"/>
          </a:xfrm>
        </p:grpSpPr>
        <p:sp>
          <p:nvSpPr>
            <p:cNvPr id="13" name="Textfeld 12"/>
            <p:cNvSpPr txBox="1"/>
            <p:nvPr/>
          </p:nvSpPr>
          <p:spPr bwMode="auto">
            <a:xfrm>
              <a:off x="3452118" y="2646363"/>
              <a:ext cx="831850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60.000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18" name="Textfeld 17"/>
            <p:cNvSpPr txBox="1"/>
            <p:nvPr/>
          </p:nvSpPr>
          <p:spPr bwMode="auto">
            <a:xfrm>
              <a:off x="4677842" y="2646363"/>
              <a:ext cx="830262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30.000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19" name="Textfeld 18"/>
            <p:cNvSpPr txBox="1"/>
            <p:nvPr/>
          </p:nvSpPr>
          <p:spPr bwMode="auto">
            <a:xfrm>
              <a:off x="5940152" y="2646363"/>
              <a:ext cx="830263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20" name="Textfeld 19"/>
            <p:cNvSpPr txBox="1"/>
            <p:nvPr/>
          </p:nvSpPr>
          <p:spPr bwMode="auto">
            <a:xfrm>
              <a:off x="7099573" y="2636838"/>
              <a:ext cx="712787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5.000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21" name="Textfeld 20"/>
            <p:cNvSpPr txBox="1"/>
            <p:nvPr/>
          </p:nvSpPr>
          <p:spPr bwMode="auto">
            <a:xfrm>
              <a:off x="8178105" y="2636838"/>
              <a:ext cx="714375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pic>
          <p:nvPicPr>
            <p:cNvPr id="41016" name="Grafik 5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2348880"/>
              <a:ext cx="536586" cy="55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Textfeld 59"/>
            <p:cNvSpPr txBox="1"/>
            <p:nvPr/>
          </p:nvSpPr>
          <p:spPr bwMode="auto">
            <a:xfrm>
              <a:off x="2115270" y="2659063"/>
              <a:ext cx="944562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150.000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55" name="Textfeld 54"/>
            <p:cNvSpPr txBox="1"/>
            <p:nvPr/>
          </p:nvSpPr>
          <p:spPr bwMode="auto">
            <a:xfrm>
              <a:off x="1022496" y="2658880"/>
              <a:ext cx="944562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250.000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</p:grpSp>
      <p:grpSp>
        <p:nvGrpSpPr>
          <p:cNvPr id="8" name="Gruppieren 16"/>
          <p:cNvGrpSpPr/>
          <p:nvPr/>
        </p:nvGrpSpPr>
        <p:grpSpPr>
          <a:xfrm>
            <a:off x="-36512" y="2915652"/>
            <a:ext cx="8919467" cy="392698"/>
            <a:chOff x="-36512" y="2915652"/>
            <a:chExt cx="8919467" cy="392698"/>
          </a:xfrm>
        </p:grpSpPr>
        <p:sp>
          <p:nvSpPr>
            <p:cNvPr id="47" name="Textfeld 46"/>
            <p:cNvSpPr txBox="1"/>
            <p:nvPr/>
          </p:nvSpPr>
          <p:spPr bwMode="auto">
            <a:xfrm>
              <a:off x="3347864" y="2924944"/>
              <a:ext cx="949325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120.000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8" name="Textfeld 47"/>
            <p:cNvSpPr txBox="1"/>
            <p:nvPr/>
          </p:nvSpPr>
          <p:spPr bwMode="auto">
            <a:xfrm>
              <a:off x="4677842" y="2933700"/>
              <a:ext cx="830262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60.000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9" name="Textfeld 48"/>
            <p:cNvSpPr txBox="1"/>
            <p:nvPr/>
          </p:nvSpPr>
          <p:spPr bwMode="auto">
            <a:xfrm>
              <a:off x="5972398" y="2933700"/>
              <a:ext cx="831850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20.000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50" name="Textfeld 49"/>
            <p:cNvSpPr txBox="1"/>
            <p:nvPr/>
          </p:nvSpPr>
          <p:spPr bwMode="auto">
            <a:xfrm>
              <a:off x="7020272" y="2924175"/>
              <a:ext cx="830263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52" name="Textfeld 51"/>
            <p:cNvSpPr txBox="1"/>
            <p:nvPr/>
          </p:nvSpPr>
          <p:spPr bwMode="auto">
            <a:xfrm>
              <a:off x="8168580" y="2924175"/>
              <a:ext cx="714375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2.000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65" name="Textfeld 64"/>
            <p:cNvSpPr txBox="1"/>
            <p:nvPr/>
          </p:nvSpPr>
          <p:spPr bwMode="auto">
            <a:xfrm>
              <a:off x="-36512" y="2938463"/>
              <a:ext cx="839788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1. Split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61" name="Textfeld 60"/>
            <p:cNvSpPr txBox="1"/>
            <p:nvPr/>
          </p:nvSpPr>
          <p:spPr bwMode="auto">
            <a:xfrm>
              <a:off x="2115269" y="2916238"/>
              <a:ext cx="944563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300.000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59" name="Textfeld 58"/>
            <p:cNvSpPr txBox="1"/>
            <p:nvPr/>
          </p:nvSpPr>
          <p:spPr bwMode="auto">
            <a:xfrm>
              <a:off x="1035150" y="2915652"/>
              <a:ext cx="944562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</a:rPr>
                <a:t>50</a:t>
              </a: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</p:grpSp>
      <p:grpSp>
        <p:nvGrpSpPr>
          <p:cNvPr id="9" name="Gruppieren 24"/>
          <p:cNvGrpSpPr/>
          <p:nvPr/>
        </p:nvGrpSpPr>
        <p:grpSpPr>
          <a:xfrm>
            <a:off x="-36512" y="3203575"/>
            <a:ext cx="4320480" cy="382588"/>
            <a:chOff x="-36512" y="3203575"/>
            <a:chExt cx="4320480" cy="382588"/>
          </a:xfrm>
        </p:grpSpPr>
        <p:sp>
          <p:nvSpPr>
            <p:cNvPr id="58" name="Textfeld 57"/>
            <p:cNvSpPr txBox="1"/>
            <p:nvPr/>
          </p:nvSpPr>
          <p:spPr bwMode="auto">
            <a:xfrm>
              <a:off x="3336230" y="3203575"/>
              <a:ext cx="947738" cy="3683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240.000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71" name="Textfeld 70"/>
            <p:cNvSpPr txBox="1"/>
            <p:nvPr/>
          </p:nvSpPr>
          <p:spPr bwMode="auto">
            <a:xfrm>
              <a:off x="-36512" y="3217863"/>
              <a:ext cx="839788" cy="3683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2. Split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62" name="Textfeld 61"/>
            <p:cNvSpPr txBox="1"/>
            <p:nvPr/>
          </p:nvSpPr>
          <p:spPr bwMode="auto">
            <a:xfrm>
              <a:off x="2116857" y="3203575"/>
              <a:ext cx="942975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Calibri" panose="020F0502020204030204" pitchFamily="34" charset="0"/>
                  <a:cs typeface="+mn-cs"/>
                </a:rPr>
                <a:t>600.000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64" name="Textfeld 63"/>
            <p:cNvSpPr txBox="1"/>
            <p:nvPr/>
          </p:nvSpPr>
          <p:spPr bwMode="auto">
            <a:xfrm>
              <a:off x="899591" y="3203684"/>
              <a:ext cx="11518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</a:rPr>
                <a:t>1.00</a:t>
              </a: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0.000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</p:grpSp>
      <p:grpSp>
        <p:nvGrpSpPr>
          <p:cNvPr id="10" name="Gruppieren 25"/>
          <p:cNvGrpSpPr/>
          <p:nvPr/>
        </p:nvGrpSpPr>
        <p:grpSpPr>
          <a:xfrm>
            <a:off x="242888" y="4941168"/>
            <a:ext cx="8564240" cy="515892"/>
            <a:chOff x="242888" y="4941168"/>
            <a:chExt cx="8564240" cy="515892"/>
          </a:xfrm>
        </p:grpSpPr>
        <p:sp>
          <p:nvSpPr>
            <p:cNvPr id="39" name="Textfeld 38"/>
            <p:cNvSpPr txBox="1"/>
            <p:nvPr/>
          </p:nvSpPr>
          <p:spPr bwMode="auto">
            <a:xfrm>
              <a:off x="3563888" y="5075238"/>
              <a:ext cx="71365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7.058</a:t>
              </a:r>
              <a:endParaRPr lang="de-DE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0" name="Textfeld 39"/>
            <p:cNvSpPr txBox="1"/>
            <p:nvPr/>
          </p:nvSpPr>
          <p:spPr bwMode="auto">
            <a:xfrm>
              <a:off x="4938463" y="5075238"/>
              <a:ext cx="71365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1.764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1" name="Textfeld 40"/>
            <p:cNvSpPr txBox="1"/>
            <p:nvPr/>
          </p:nvSpPr>
          <p:spPr bwMode="auto">
            <a:xfrm>
              <a:off x="6268524" y="5087728"/>
              <a:ext cx="53572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588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2" name="Textfeld 41"/>
            <p:cNvSpPr txBox="1"/>
            <p:nvPr/>
          </p:nvSpPr>
          <p:spPr bwMode="auto">
            <a:xfrm>
              <a:off x="7308304" y="5057775"/>
              <a:ext cx="53572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294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43" name="Textfeld 42"/>
            <p:cNvSpPr txBox="1"/>
            <p:nvPr/>
          </p:nvSpPr>
          <p:spPr bwMode="auto">
            <a:xfrm>
              <a:off x="8388424" y="5075892"/>
              <a:ext cx="41870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58</a:t>
              </a:r>
              <a:endParaRPr lang="de-DE" sz="1600" b="1" dirty="0">
                <a:latin typeface="Calibri" panose="020F0502020204030204" pitchFamily="34" charset="0"/>
                <a:cs typeface="+mn-cs"/>
              </a:endParaRPr>
            </a:p>
          </p:txBody>
        </p:sp>
        <p:pic>
          <p:nvPicPr>
            <p:cNvPr id="40999" name="Grafik 67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88" y="4941168"/>
              <a:ext cx="459655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feld 62"/>
            <p:cNvSpPr txBox="1"/>
            <p:nvPr/>
          </p:nvSpPr>
          <p:spPr bwMode="auto">
            <a:xfrm>
              <a:off x="1077027" y="5084763"/>
              <a:ext cx="83067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</a:rPr>
                <a:t>30.030</a:t>
              </a:r>
              <a:endParaRPr lang="de-DE" b="1" dirty="0"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68" name="Textfeld 67"/>
            <p:cNvSpPr txBox="1"/>
            <p:nvPr/>
          </p:nvSpPr>
          <p:spPr bwMode="auto">
            <a:xfrm>
              <a:off x="2267744" y="5085184"/>
              <a:ext cx="83067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 smtClean="0">
                  <a:latin typeface="Calibri" panose="020F0502020204030204" pitchFamily="34" charset="0"/>
                </a:rPr>
                <a:t>18</a:t>
              </a:r>
              <a:r>
                <a:rPr lang="de-DE" b="1" dirty="0" smtClean="0">
                  <a:latin typeface="Calibri" panose="020F0502020204030204" pitchFamily="34" charset="0"/>
                  <a:cs typeface="+mn-cs"/>
                </a:rPr>
                <a:t>.181</a:t>
              </a:r>
              <a:endParaRPr lang="de-DE" b="1" dirty="0">
                <a:latin typeface="Calibri" panose="020F0502020204030204" pitchFamily="34" charset="0"/>
                <a:cs typeface="+mn-cs"/>
              </a:endParaRPr>
            </a:p>
          </p:txBody>
        </p:sp>
      </p:grpSp>
      <p:sp>
        <p:nvSpPr>
          <p:cNvPr id="70" name="Textfeld 5"/>
          <p:cNvSpPr/>
          <p:nvPr/>
        </p:nvSpPr>
        <p:spPr>
          <a:xfrm>
            <a:off x="251520" y="6522060"/>
            <a:ext cx="6336704" cy="4353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square" lIns="90000" tIns="45000" rIns="90000" bIns="45000" compatLnSpc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 dirty="0">
                <a:latin typeface="Calibri" panose="020F0502020204030204" pitchFamily="34" charset="0"/>
              </a:rPr>
              <a:t>*) bei einem </a:t>
            </a:r>
            <a:r>
              <a:rPr lang="de-DE" sz="1050" dirty="0" smtClean="0">
                <a:latin typeface="Calibri" panose="020F0502020204030204" pitchFamily="34" charset="0"/>
              </a:rPr>
              <a:t>angenommen Schwierigkeitsgrad </a:t>
            </a:r>
            <a:r>
              <a:rPr lang="de-DE" sz="1050" dirty="0">
                <a:latin typeface="Calibri" panose="020F0502020204030204" pitchFamily="34" charset="0"/>
              </a:rPr>
              <a:t>für das Mining von </a:t>
            </a:r>
            <a:r>
              <a:rPr lang="de-DE" sz="1050" dirty="0" smtClean="0">
                <a:latin typeface="Calibri" panose="020F0502020204030204" pitchFamily="34" charset="0"/>
              </a:rPr>
              <a:t>34:1 (33:1 </a:t>
            </a:r>
            <a:r>
              <a:rPr lang="de-DE" sz="1050" dirty="0">
                <a:latin typeface="Calibri" panose="020F0502020204030204" pitchFamily="34" charset="0"/>
              </a:rPr>
              <a:t>Premium-P</a:t>
            </a:r>
            <a:r>
              <a:rPr lang="de-DE" sz="1050" dirty="0" smtClean="0">
                <a:latin typeface="Calibri" panose="020F0502020204030204" pitchFamily="34" charset="0"/>
              </a:rPr>
              <a:t>. &amp; Festival-P.)</a:t>
            </a:r>
            <a:endParaRPr lang="de-DE" sz="1050" dirty="0"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50" dirty="0">
                <a:latin typeface="Calibri" pitchFamily="34"/>
                <a:ea typeface="Microsoft YaHei" pitchFamily="2"/>
                <a:cs typeface="Mangal" pitchFamily="2"/>
              </a:rPr>
              <a:t>Der Preisanstieg ergibt sich durch die kontinuierliche erhöhte Nachfrage.</a:t>
            </a:r>
          </a:p>
        </p:txBody>
      </p:sp>
    </p:spTree>
    <p:extLst>
      <p:ext uri="{BB962C8B-B14F-4D97-AF65-F5344CB8AC3E}">
        <p14:creationId xmlns:p14="http://schemas.microsoft.com/office/powerpoint/2010/main" val="223001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  <p:bldP spid="24" grpId="0" animBg="1"/>
      <p:bldP spid="32" grpId="0" animBg="1"/>
      <p:bldP spid="33" grpId="0"/>
      <p:bldP spid="66" grpId="0"/>
      <p:bldP spid="67" grpId="0"/>
      <p:bldP spid="7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chemeClr val="tx2">
                  <a:lumMod val="75000"/>
                </a:schemeClr>
              </a:gs>
              <a:gs pos="86000">
                <a:schemeClr val="accent1">
                  <a:tint val="44500"/>
                  <a:satMod val="160000"/>
                </a:schemeClr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" y="0"/>
            <a:ext cx="9214914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059832" y="184482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bg1"/>
                </a:solidFill>
                <a:latin typeface="Arial Narrow" pitchFamily="34" charset="0"/>
              </a:rPr>
              <a:t>PAUSE</a:t>
            </a:r>
            <a:endParaRPr lang="de-DE" sz="28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69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795</Words>
  <Application>Microsoft Office PowerPoint</Application>
  <PresentationFormat>Bildschirmpräsentation (4:3)</PresentationFormat>
  <Paragraphs>203</Paragraphs>
  <Slides>17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powered by baltic 1000 Innovationen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Ich</dc:creator>
  <cp:lastModifiedBy>Mario Bork</cp:lastModifiedBy>
  <cp:revision>10</cp:revision>
  <dcterms:created xsi:type="dcterms:W3CDTF">2016-01-11T15:51:31Z</dcterms:created>
  <dcterms:modified xsi:type="dcterms:W3CDTF">2016-01-21T21:39:04Z</dcterms:modified>
</cp:coreProperties>
</file>