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09" r:id="rId4"/>
    <p:sldId id="257" r:id="rId5"/>
    <p:sldId id="261" r:id="rId6"/>
    <p:sldId id="265" r:id="rId7"/>
    <p:sldId id="264" r:id="rId8"/>
    <p:sldId id="275" r:id="rId9"/>
    <p:sldId id="310" r:id="rId10"/>
    <p:sldId id="274" r:id="rId11"/>
    <p:sldId id="280" r:id="rId12"/>
    <p:sldId id="277" r:id="rId13"/>
    <p:sldId id="283" r:id="rId14"/>
    <p:sldId id="282" r:id="rId15"/>
    <p:sldId id="286" r:id="rId16"/>
    <p:sldId id="290" r:id="rId17"/>
    <p:sldId id="312" r:id="rId18"/>
    <p:sldId id="31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E65E4259-7953-4485-A839-8E942047C9CE}">
          <p14:sldIdLst>
            <p14:sldId id="256"/>
            <p14:sldId id="258"/>
            <p14:sldId id="309"/>
            <p14:sldId id="257"/>
            <p14:sldId id="261"/>
            <p14:sldId id="265"/>
            <p14:sldId id="264"/>
            <p14:sldId id="275"/>
            <p14:sldId id="310"/>
            <p14:sldId id="274"/>
            <p14:sldId id="280"/>
            <p14:sldId id="277"/>
            <p14:sldId id="283"/>
            <p14:sldId id="282"/>
            <p14:sldId id="286"/>
            <p14:sldId id="290"/>
            <p14:sldId id="312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1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2D7F"/>
    <a:srgbClr val="953910"/>
    <a:srgbClr val="EFCD00"/>
    <a:srgbClr val="D9D537"/>
    <a:srgbClr val="14055A"/>
    <a:srgbClr val="365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18" y="72"/>
      </p:cViewPr>
      <p:guideLst>
        <p:guide orient="horz" pos="221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_ELEMENTS-0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5"/>
            <a:ext cx="12178030" cy="68522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_ELEMENTS-0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47550" cy="68351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410" y="1406525"/>
            <a:ext cx="10515600" cy="1325563"/>
          </a:xfrm>
        </p:spPr>
        <p:txBody>
          <a:bodyPr/>
          <a:lstStyle>
            <a:lvl1pPr>
              <a:defRPr sz="2800">
                <a:solidFill>
                  <a:srgbClr val="36519E"/>
                </a:solidFill>
                <a:latin typeface="Arial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455" y="2774315"/>
            <a:ext cx="10515600" cy="296037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PT_ELEMENTS-0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9685"/>
            <a:ext cx="12222480" cy="687768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42595" y="2766060"/>
            <a:ext cx="10515600" cy="1325563"/>
          </a:xfrm>
        </p:spPr>
        <p:txBody>
          <a:bodyPr/>
          <a:lstStyle>
            <a:lvl1pPr>
              <a:defRPr sz="3600">
                <a:solidFill>
                  <a:srgbClr val="EFCD00"/>
                </a:solidFill>
                <a:latin typeface="Arial Black" charset="0"/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_ELEMENTS-0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5080" y="-13970"/>
            <a:ext cx="12213590" cy="687197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42595" y="2766060"/>
            <a:ext cx="10515600" cy="1325563"/>
          </a:xfrm>
        </p:spPr>
        <p:txBody>
          <a:bodyPr/>
          <a:lstStyle>
            <a:lvl1pPr>
              <a:defRPr sz="3600">
                <a:solidFill>
                  <a:srgbClr val="953910"/>
                </a:solidFill>
                <a:latin typeface="Arial Black" charset="0"/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_ELEMENTS-0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9525" y="-9525"/>
            <a:ext cx="12252325" cy="689419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42595" y="2766060"/>
            <a:ext cx="10515600" cy="1325563"/>
          </a:xfrm>
        </p:spPr>
        <p:txBody>
          <a:bodyPr/>
          <a:lstStyle>
            <a:lvl1pPr>
              <a:defRPr sz="3600">
                <a:solidFill>
                  <a:srgbClr val="A82D7F"/>
                </a:solidFill>
                <a:latin typeface="Arial Black" charset="0"/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_ELEMENTS-0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5" y="0"/>
            <a:ext cx="12233275" cy="68834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42595" y="2766060"/>
            <a:ext cx="10515600" cy="1325563"/>
          </a:xfrm>
        </p:spPr>
        <p:txBody>
          <a:bodyPr/>
          <a:lstStyle>
            <a:lvl1pPr>
              <a:defRPr sz="3600">
                <a:solidFill>
                  <a:srgbClr val="D9D537"/>
                </a:solidFill>
                <a:latin typeface="Arial Black" charset="0"/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_ELEMENTS-0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9685" y="-9525"/>
            <a:ext cx="12252325" cy="689419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7565" y="5248910"/>
            <a:ext cx="10515600" cy="1325563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  <a:latin typeface="Arial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_ELEMENTS-0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207875" cy="68687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595" y="2766060"/>
            <a:ext cx="10515600" cy="1325563"/>
          </a:xfrm>
        </p:spPr>
        <p:txBody>
          <a:bodyPr/>
          <a:lstStyle>
            <a:lvl1pPr>
              <a:defRPr sz="4400">
                <a:solidFill>
                  <a:srgbClr val="36519E"/>
                </a:solidFill>
                <a:latin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3284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ELEMENTS-0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5"/>
            <a:ext cx="12178030" cy="685228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15316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_ELEMENTS-0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635"/>
            <a:ext cx="12178030" cy="685228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15316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6" name="Picture 5" descr="background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225030" y="1101090"/>
            <a:ext cx="3308350" cy="4632960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3"/>
          </p:nvPr>
        </p:nvSpPr>
        <p:spPr>
          <a:xfrm>
            <a:off x="561975" y="2593975"/>
            <a:ext cx="5325745" cy="3194685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1pPr>
            <a:lvl2pPr marL="4572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2pPr>
            <a:lvl3pPr marL="9144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3pPr>
            <a:lvl4pPr marL="13716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4pPr>
            <a:lvl5pPr marL="182880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442595" y="1363980"/>
            <a:ext cx="6748780" cy="1209040"/>
          </a:xfrm>
        </p:spPr>
        <p:txBody>
          <a:bodyPr/>
          <a:lstStyle>
            <a:lvl1pPr>
              <a:defRPr sz="4400">
                <a:solidFill>
                  <a:srgbClr val="36519E"/>
                </a:solidFill>
                <a:latin typeface="Arial" charset="0"/>
              </a:defRPr>
            </a:lvl1pPr>
          </a:lstStyle>
          <a:p>
            <a:r>
              <a:rPr lang="en-US"/>
              <a:t>Click to edit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  <a:pPr/>
              <a:t>10/5/2016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cApp.eu" TargetMode="External"/><Relationship Id="rId2" Type="http://schemas.openxmlformats.org/officeDocument/2006/relationships/hyperlink" Target="http://www.ocapp.eu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2320" y="4944428"/>
            <a:ext cx="9144000" cy="980122"/>
          </a:xfrm>
        </p:spPr>
        <p:txBody>
          <a:bodyPr/>
          <a:lstStyle/>
          <a:p>
            <a:r>
              <a:rPr lang="en-GB" altLang="en-US" sz="5400" b="1" dirty="0" err="1"/>
              <a:t>Herzlich</a:t>
            </a:r>
            <a:r>
              <a:rPr lang="en-GB" altLang="en-US" sz="5400" b="1" dirty="0"/>
              <a:t> </a:t>
            </a:r>
            <a:r>
              <a:rPr lang="en-GB" altLang="en-US" sz="5400" b="1" dirty="0" err="1"/>
              <a:t>Willkommen</a:t>
            </a:r>
            <a:endParaRPr lang="en-GB" altLang="en-US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 sind aus Bangkok zurück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52975"/>
            <a:ext cx="4610100" cy="13239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783336" y="4857750"/>
            <a:ext cx="3721989" cy="1066800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>
            <a:normAutofit/>
          </a:bodyPr>
          <a:lstStyle/>
          <a:p>
            <a:pPr algn="r">
              <a:lnSpc>
                <a:spcPct val="70000"/>
              </a:lnSpc>
            </a:pPr>
            <a:r>
              <a:rPr lang="de-DE" sz="2200" dirty="0">
                <a:solidFill>
                  <a:schemeClr val="bg1"/>
                </a:solidFill>
              </a:rPr>
              <a:t>Neues aus Bangkok </a:t>
            </a:r>
            <a:br>
              <a:rPr lang="de-DE" sz="2200" dirty="0">
                <a:solidFill>
                  <a:schemeClr val="bg1"/>
                </a:solidFill>
              </a:rPr>
            </a:br>
            <a:br>
              <a:rPr lang="de-DE" sz="2200" dirty="0">
                <a:solidFill>
                  <a:schemeClr val="bg1"/>
                </a:solidFill>
              </a:rPr>
            </a:br>
            <a:r>
              <a:rPr lang="de-DE" sz="2200" dirty="0">
                <a:solidFill>
                  <a:schemeClr val="bg1"/>
                </a:solidFill>
              </a:rPr>
              <a:t>1. + 2. Oktober 2016</a:t>
            </a:r>
            <a:br>
              <a:rPr lang="de-DE" sz="2200" dirty="0">
                <a:solidFill>
                  <a:schemeClr val="bg1"/>
                </a:solidFill>
              </a:rPr>
            </a:br>
            <a:endParaRPr lang="de-DE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35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77078" y="1325217"/>
            <a:ext cx="11555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🔥 Statements von Dr. </a:t>
            </a:r>
            <a:r>
              <a:rPr lang="de-DE" dirty="0" err="1"/>
              <a:t>Ruja</a:t>
            </a:r>
            <a:r>
              <a:rPr lang="de-DE" dirty="0"/>
              <a:t> </a:t>
            </a:r>
            <a:r>
              <a:rPr lang="de-DE" dirty="0" err="1"/>
              <a:t>Ignatova</a:t>
            </a:r>
            <a:r>
              <a:rPr lang="de-DE" dirty="0"/>
              <a:t> Live in Bangkok 🔥</a:t>
            </a:r>
          </a:p>
          <a:p>
            <a:endParaRPr lang="de-DE" dirty="0"/>
          </a:p>
          <a:p>
            <a:r>
              <a:rPr lang="de-DE" dirty="0"/>
              <a:t>💥 </a:t>
            </a:r>
            <a:r>
              <a:rPr lang="de-DE" dirty="0" err="1"/>
              <a:t>OneCoin</a:t>
            </a:r>
            <a:r>
              <a:rPr lang="de-DE" dirty="0"/>
              <a:t> ist ab jetzt offiziell weltweit die Nummer 1 der </a:t>
            </a:r>
            <a:r>
              <a:rPr lang="de-DE" dirty="0" err="1"/>
              <a:t>Kryptowährungen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💥 Partner aus 70 Ländern sind anwesend in Bangkok, es wurden weit über 10'000 Tickets verkauft.</a:t>
            </a:r>
          </a:p>
          <a:p>
            <a:endParaRPr lang="de-DE" dirty="0"/>
          </a:p>
          <a:p>
            <a:r>
              <a:rPr lang="de-DE" dirty="0"/>
              <a:t>💥 Die neue </a:t>
            </a:r>
            <a:r>
              <a:rPr lang="de-DE" dirty="0" err="1"/>
              <a:t>BlockChain</a:t>
            </a:r>
            <a:r>
              <a:rPr lang="de-DE" dirty="0"/>
              <a:t> von 120 Milliarden </a:t>
            </a:r>
            <a:r>
              <a:rPr lang="de-DE" dirty="0" err="1"/>
              <a:t>Coins</a:t>
            </a:r>
            <a:r>
              <a:rPr lang="de-DE" dirty="0"/>
              <a:t> ist erfolgreich </a:t>
            </a:r>
            <a:r>
              <a:rPr lang="de-DE" dirty="0" err="1"/>
              <a:t>aufgeschalten</a:t>
            </a:r>
            <a:r>
              <a:rPr lang="de-DE" dirty="0"/>
              <a:t> worden. Die erste Transaktion wurde </a:t>
            </a:r>
          </a:p>
          <a:p>
            <a:r>
              <a:rPr lang="de-DE" dirty="0"/>
              <a:t>      LIVE ausgeführt am 1. Oktober 2016 um 16.30 Uhr Bangkok-Zeit.</a:t>
            </a:r>
          </a:p>
          <a:p>
            <a:endParaRPr lang="de-DE" dirty="0"/>
          </a:p>
          <a:p>
            <a:r>
              <a:rPr lang="de-DE" dirty="0"/>
              <a:t>💥 Die neue </a:t>
            </a:r>
            <a:r>
              <a:rPr lang="de-DE" dirty="0" err="1"/>
              <a:t>BlockChain</a:t>
            </a:r>
            <a:r>
              <a:rPr lang="de-DE" dirty="0"/>
              <a:t> wird 50'000 </a:t>
            </a:r>
            <a:r>
              <a:rPr lang="de-DE" dirty="0" err="1"/>
              <a:t>Coins</a:t>
            </a:r>
            <a:r>
              <a:rPr lang="de-DE" dirty="0"/>
              <a:t> pro Minute </a:t>
            </a:r>
            <a:r>
              <a:rPr lang="de-DE" dirty="0" err="1"/>
              <a:t>minen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💥 Das Update der </a:t>
            </a:r>
            <a:r>
              <a:rPr lang="de-DE" dirty="0" err="1"/>
              <a:t>OneLife</a:t>
            </a:r>
            <a:r>
              <a:rPr lang="de-DE" dirty="0"/>
              <a:t> Internetseite ist aktiv.</a:t>
            </a:r>
          </a:p>
          <a:p>
            <a:endParaRPr lang="de-DE" dirty="0"/>
          </a:p>
          <a:p>
            <a:r>
              <a:rPr lang="de-DE" dirty="0"/>
              <a:t>💥 </a:t>
            </a:r>
            <a:r>
              <a:rPr lang="de-DE" dirty="0" err="1"/>
              <a:t>OneCoin</a:t>
            </a:r>
            <a:r>
              <a:rPr lang="de-DE" dirty="0"/>
              <a:t>-Pakete können weltweit in 194 Ländern erworben werden.</a:t>
            </a:r>
          </a:p>
          <a:p>
            <a:endParaRPr lang="de-DE" dirty="0"/>
          </a:p>
          <a:p>
            <a:r>
              <a:rPr lang="de-DE" dirty="0"/>
              <a:t>💥 14 Million Nutzer-Accounts, 2,5 Millionen aktive Nutzer mit Paketen</a:t>
            </a:r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52"/>
          <a:stretch/>
        </p:blipFill>
        <p:spPr>
          <a:xfrm>
            <a:off x="8337330" y="1930772"/>
            <a:ext cx="4000444" cy="69626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265043" y="2026938"/>
            <a:ext cx="117679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💥 350 Millionäre, 450 Diamonds, über 50'000 Personen in den Leadership-Ranks.</a:t>
            </a:r>
          </a:p>
          <a:p>
            <a:endParaRPr lang="de-DE" dirty="0"/>
          </a:p>
          <a:p>
            <a:r>
              <a:rPr lang="de-DE" dirty="0"/>
              <a:t>💥 Die Händler-App wird es ab dem 3. Oktober 2016 geben.</a:t>
            </a:r>
          </a:p>
          <a:p>
            <a:endParaRPr lang="de-DE" dirty="0"/>
          </a:p>
          <a:p>
            <a:r>
              <a:rPr lang="de-DE" dirty="0"/>
              <a:t>💥 Die Händler-App wird es in 2 Paketen geben, eines für € 5‘000 mit der Anbindung von 7 Händlern und eines für € 1000</a:t>
            </a:r>
            <a:br>
              <a:rPr lang="de-DE" dirty="0"/>
            </a:br>
            <a:r>
              <a:rPr lang="de-DE" dirty="0"/>
              <a:t>     mit der Anbindung für 1 Händler.</a:t>
            </a:r>
          </a:p>
          <a:p>
            <a:endParaRPr lang="de-DE" dirty="0"/>
          </a:p>
          <a:p>
            <a:r>
              <a:rPr lang="de-DE" dirty="0"/>
              <a:t>💥 Keine Transaktions-Gebühren für die Händler ab sofort im ersten Jahr der Einführung der Händler-App.</a:t>
            </a:r>
          </a:p>
          <a:p>
            <a:endParaRPr lang="de-DE" dirty="0"/>
          </a:p>
          <a:p>
            <a:r>
              <a:rPr lang="de-DE" dirty="0"/>
              <a:t>💥 Über die Händler-App ist für jeden Partner ein weiteres MAX-OUT möglich, also weitere 35'000 Euro Bonus pro Woche</a:t>
            </a:r>
            <a:br>
              <a:rPr lang="de-DE" dirty="0"/>
            </a:br>
            <a:r>
              <a:rPr lang="de-DE" dirty="0"/>
              <a:t>     möglich.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0617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1285460"/>
            <a:ext cx="1219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💥 Über die Händler-App ist für jeden Partner ein weiteres MAX-OUT möglich, also weitere 35'000 Euro Bonus pro Woche</a:t>
            </a:r>
            <a:br>
              <a:rPr lang="de-DE" dirty="0"/>
            </a:br>
            <a:r>
              <a:rPr lang="de-DE" dirty="0"/>
              <a:t>      möglich.</a:t>
            </a:r>
          </a:p>
          <a:p>
            <a:endParaRPr lang="de-DE" dirty="0"/>
          </a:p>
          <a:p>
            <a:r>
              <a:rPr lang="de-DE" dirty="0"/>
              <a:t>💥 Die Vision für das nächste Jahr !!!     </a:t>
            </a:r>
          </a:p>
          <a:p>
            <a:endParaRPr lang="de-DE" dirty="0"/>
          </a:p>
          <a:p>
            <a:r>
              <a:rPr lang="de-DE" sz="3600" dirty="0"/>
              <a:t>♻ 10 Million Nutzer  weltweit  </a:t>
            </a:r>
          </a:p>
          <a:p>
            <a:r>
              <a:rPr lang="de-DE" sz="3600" dirty="0"/>
              <a:t>♻ 1 Million Händler  weltweit    </a:t>
            </a:r>
          </a:p>
          <a:p>
            <a:r>
              <a:rPr lang="de-DE" sz="3600" dirty="0"/>
              <a:t>♻ 25 € voraussichtlicher Wert des </a:t>
            </a:r>
            <a:r>
              <a:rPr lang="de-DE" sz="3600" dirty="0" err="1"/>
              <a:t>OneCoins</a:t>
            </a:r>
            <a:endParaRPr lang="de-DE" sz="3600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💥 Wir werden voraussichtlich im 2. Quartal 2018 komplett öffentlich an die Börse gehen.</a:t>
            </a:r>
          </a:p>
          <a:p>
            <a:endParaRPr lang="de-DE" dirty="0"/>
          </a:p>
          <a:p>
            <a:r>
              <a:rPr lang="de-DE" dirty="0"/>
              <a:t>💥 </a:t>
            </a:r>
            <a:r>
              <a:rPr lang="de-DE" dirty="0" err="1"/>
              <a:t>OneCoin</a:t>
            </a:r>
            <a:r>
              <a:rPr lang="de-DE" dirty="0"/>
              <a:t> wird die einzige weltweite und die einzige sichere </a:t>
            </a:r>
            <a:r>
              <a:rPr lang="de-DE" dirty="0" err="1"/>
              <a:t>Kryptowährung</a:t>
            </a:r>
            <a:r>
              <a:rPr lang="de-DE" dirty="0"/>
              <a:t> sein, wir sind die Zukunft.</a:t>
            </a:r>
          </a:p>
        </p:txBody>
      </p:sp>
    </p:spTree>
    <p:extLst>
      <p:ext uri="{BB962C8B-B14F-4D97-AF65-F5344CB8AC3E}">
        <p14:creationId xmlns:p14="http://schemas.microsoft.com/office/powerpoint/2010/main" val="592594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463826" y="1285460"/>
            <a:ext cx="1172817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600" dirty="0">
                <a:solidFill>
                  <a:srgbClr val="C00000"/>
                </a:solidFill>
              </a:rPr>
              <a:t>Warum </a:t>
            </a:r>
            <a:r>
              <a:rPr lang="de-DE" sz="3600" dirty="0" err="1">
                <a:solidFill>
                  <a:srgbClr val="C00000"/>
                </a:solidFill>
              </a:rPr>
              <a:t>Onecoin</a:t>
            </a:r>
            <a:r>
              <a:rPr lang="de-DE" sz="3600" dirty="0">
                <a:solidFill>
                  <a:srgbClr val="C00000"/>
                </a:solidFill>
              </a:rPr>
              <a:t> und nicht Bitcoin :</a:t>
            </a:r>
          </a:p>
          <a:p>
            <a:pPr algn="ctr"/>
            <a:endParaRPr lang="de-DE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Zentrales System (keine Hackerangriffe, keine Computerkenntnisse der Benutzer, einfache Handhabung usw.)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BlockChain</a:t>
            </a:r>
            <a:r>
              <a:rPr lang="de-DE" dirty="0"/>
              <a:t> mit 120 Mrd. </a:t>
            </a:r>
            <a:r>
              <a:rPr lang="de-DE" dirty="0" err="1"/>
              <a:t>Onecoins</a:t>
            </a:r>
            <a:r>
              <a:rPr lang="de-DE" dirty="0"/>
              <a:t> ,  nicht 21 Mio. Bitcoins (wird weit aus bekannter werden durch viele User)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20 % der Bitcoins gehören 100 Benutzern (nicht weit verbreitet)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Sehr hohe Kursschwankung des Bitcoins macht es für Händler uninteressant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Über 2,5 Mio. Benutzer , 14 Mio. Anmeldungen am System  schnellst wachsendes Unternehmen auf der Welt 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Stabile Währung , stabile Kurse , Händler App dadurch Interessant für Händler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Onecoin</a:t>
            </a:r>
            <a:r>
              <a:rPr lang="de-DE" dirty="0"/>
              <a:t> wird eine Macht auf dem Weltmarkt werden (nicht mehr aufzuhalten)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253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news.microsoft.com/wp-content/uploads/2014/09/gates_pag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132" y="3127835"/>
            <a:ext cx="4860517" cy="37301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124"/>
          <p:cNvSpPr/>
          <p:nvPr/>
        </p:nvSpPr>
        <p:spPr>
          <a:xfrm>
            <a:off x="3495675" y="766973"/>
            <a:ext cx="7629525" cy="3539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buSzPct val="100000"/>
              <a:defRPr sz="3500" b="1"/>
            </a:pPr>
            <a:r>
              <a:rPr lang="de-AT" sz="3200" dirty="0" err="1"/>
              <a:t>Kryptogeld</a:t>
            </a:r>
            <a:r>
              <a:rPr lang="de-AT" sz="3200" dirty="0"/>
              <a:t> ist besser als jede Währung,</a:t>
            </a:r>
          </a:p>
          <a:p>
            <a:pPr>
              <a:buSzPct val="100000"/>
              <a:defRPr sz="3500" b="1"/>
            </a:pPr>
            <a:r>
              <a:rPr lang="de-AT" sz="3200" dirty="0"/>
              <a:t>da man physisch nicht anwesend sein muss und in Zukunft jede Finanztransaktion letztendlich digital, universal und fast kostenfrei erfolgen wird.</a:t>
            </a:r>
          </a:p>
          <a:p>
            <a:pPr>
              <a:buSzPct val="100000"/>
              <a:defRPr sz="3500" b="1"/>
            </a:pPr>
            <a:endParaRPr lang="de-AT" sz="3200" dirty="0"/>
          </a:p>
          <a:p>
            <a:pPr algn="r">
              <a:buSzPct val="100000"/>
              <a:defRPr sz="3500" b="1"/>
            </a:pPr>
            <a:r>
              <a:rPr lang="de-AT" sz="3200" dirty="0"/>
              <a:t>Bill Gates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892860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205948" y="1537251"/>
            <a:ext cx="63477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333333"/>
                </a:solidFill>
                <a:latin typeface="inherit"/>
              </a:rPr>
              <a:t>Am 20.09.2016 war es soweit. Die in Indien (Mumbai) ansässige Firma </a:t>
            </a:r>
            <a:r>
              <a:rPr lang="de-DE" b="1" dirty="0" err="1">
                <a:solidFill>
                  <a:srgbClr val="333333"/>
                </a:solidFill>
                <a:latin typeface="inherit"/>
              </a:rPr>
              <a:t>Eureka</a:t>
            </a:r>
            <a:r>
              <a:rPr lang="de-DE" b="1" dirty="0">
                <a:solidFill>
                  <a:srgbClr val="333333"/>
                </a:solidFill>
                <a:latin typeface="inherit"/>
              </a:rPr>
              <a:t> Forbes – welche zu Beginn Wasserfilter für den Haushalt (</a:t>
            </a:r>
            <a:r>
              <a:rPr lang="de-DE" b="1" dirty="0" err="1">
                <a:solidFill>
                  <a:srgbClr val="333333"/>
                </a:solidFill>
                <a:latin typeface="inherit"/>
              </a:rPr>
              <a:t>Aquaguard</a:t>
            </a:r>
            <a:r>
              <a:rPr lang="de-DE" b="1" dirty="0">
                <a:solidFill>
                  <a:srgbClr val="333333"/>
                </a:solidFill>
                <a:latin typeface="inherit"/>
              </a:rPr>
              <a:t>) herstellte, heute mittlerweile eine breite Produktpalette besitzt – akzeptiert als erste große Firma die kryptische Währung </a:t>
            </a:r>
            <a:r>
              <a:rPr lang="de-DE" b="1" dirty="0" err="1">
                <a:solidFill>
                  <a:srgbClr val="333333"/>
                </a:solidFill>
                <a:latin typeface="inherit"/>
              </a:rPr>
              <a:t>OneCoin</a:t>
            </a:r>
            <a:r>
              <a:rPr lang="de-DE" b="1" dirty="0">
                <a:solidFill>
                  <a:srgbClr val="333333"/>
                </a:solidFill>
                <a:latin typeface="inherit"/>
              </a:rPr>
              <a:t>.</a:t>
            </a:r>
          </a:p>
          <a:p>
            <a:endParaRPr lang="de-DE" b="1" dirty="0">
              <a:solidFill>
                <a:srgbClr val="333333"/>
              </a:solidFill>
              <a:latin typeface="inherit"/>
            </a:endParaRPr>
          </a:p>
          <a:p>
            <a:endParaRPr lang="de-DE" b="1" dirty="0">
              <a:solidFill>
                <a:srgbClr val="333333"/>
              </a:solidFill>
              <a:latin typeface="inherit"/>
            </a:endParaRPr>
          </a:p>
          <a:p>
            <a:endParaRPr lang="de-DE" b="1" dirty="0">
              <a:solidFill>
                <a:srgbClr val="333333"/>
              </a:solidFill>
              <a:latin typeface="inherit"/>
            </a:endParaRPr>
          </a:p>
          <a:p>
            <a:pPr algn="ctr"/>
            <a:r>
              <a:rPr lang="de-DE" dirty="0" err="1"/>
              <a:t>Eureka</a:t>
            </a:r>
            <a:r>
              <a:rPr lang="de-DE" dirty="0"/>
              <a:t> Forbes war ursprünglich ein Zusammenschluss verschiedener Firmen für ein Projekt (Joint Venture). Diese Firmen waren die </a:t>
            </a:r>
            <a:r>
              <a:rPr lang="de-DE" dirty="0" err="1"/>
              <a:t>Shapoorji</a:t>
            </a:r>
            <a:r>
              <a:rPr lang="de-DE" dirty="0"/>
              <a:t> </a:t>
            </a:r>
            <a:r>
              <a:rPr lang="de-DE" dirty="0" err="1"/>
              <a:t>Pallonji</a:t>
            </a:r>
            <a:r>
              <a:rPr lang="de-DE" dirty="0"/>
              <a:t> Group aus Indien, Forbes &amp; Company Ltd. (die älteste registrierte Firma Indiens) und Electrolux aus Schweden.</a:t>
            </a:r>
          </a:p>
          <a:p>
            <a:pPr algn="ctr"/>
            <a:endParaRPr lang="de-DE" dirty="0"/>
          </a:p>
          <a:p>
            <a:endParaRPr lang="de-DE" dirty="0"/>
          </a:p>
        </p:txBody>
      </p:sp>
      <p:pic>
        <p:nvPicPr>
          <p:cNvPr id="1028" name="Picture 4" descr="Roan Ifram rechts im Bi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479" y="2889741"/>
            <a:ext cx="238125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651" y="374581"/>
            <a:ext cx="3600556" cy="187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29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9"/>
          <p:cNvSpPr/>
          <p:nvPr/>
        </p:nvSpPr>
        <p:spPr>
          <a:xfrm>
            <a:off x="2952750" y="2043173"/>
            <a:ext cx="7018866" cy="2585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algn="ctr">
              <a:defRPr sz="3500" b="1">
                <a:solidFill>
                  <a:srgbClr val="FFFFFF"/>
                </a:solidFill>
              </a:defRPr>
            </a:pPr>
            <a:r>
              <a:rPr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Was </a:t>
            </a:r>
            <a:r>
              <a:rPr sz="5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passiert</a:t>
            </a:r>
            <a:br>
              <a:rPr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sz="5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wenn</a:t>
            </a:r>
            <a:r>
              <a:rPr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de-AT"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ich </a:t>
            </a:r>
            <a:r>
              <a:rPr sz="5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über</a:t>
            </a:r>
            <a:br>
              <a:rPr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OneCoin </a:t>
            </a:r>
            <a:r>
              <a:rPr sz="5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spreche</a:t>
            </a:r>
            <a:r>
              <a:rPr sz="5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2155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2"/>
          <p:cNvSpPr/>
          <p:nvPr/>
        </p:nvSpPr>
        <p:spPr>
          <a:xfrm>
            <a:off x="3057477" y="2266222"/>
            <a:ext cx="8442943" cy="3862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>
              <a:defRPr sz="35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1.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Direktbonus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</a:t>
            </a:r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10%   </a:t>
            </a:r>
          </a:p>
          <a:p>
            <a:pPr>
              <a:defRPr sz="35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2.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Netzwerkbonus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 10%</a:t>
            </a:r>
          </a:p>
          <a:p>
            <a:pPr>
              <a:defRPr sz="35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3.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Matchingbonus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</a:t>
            </a:r>
          </a:p>
          <a:p>
            <a:pPr>
              <a:defRPr sz="35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1.Generation    10%          </a:t>
            </a:r>
          </a:p>
          <a:p>
            <a:pPr>
              <a:defRPr sz="35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2.Generation    10%        </a:t>
            </a:r>
          </a:p>
          <a:p>
            <a:pPr>
              <a:defRPr sz="35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3.Generation    20%      </a:t>
            </a:r>
          </a:p>
          <a:p>
            <a:pPr>
              <a:defRPr sz="3500" b="1">
                <a:solidFill>
                  <a:srgbClr val="FFFFFF"/>
                </a:solidFill>
              </a:defRPr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4.Generation    25%    </a:t>
            </a:r>
          </a:p>
        </p:txBody>
      </p:sp>
      <p:sp>
        <p:nvSpPr>
          <p:cNvPr id="5" name="Shape 133"/>
          <p:cNvSpPr/>
          <p:nvPr/>
        </p:nvSpPr>
        <p:spPr>
          <a:xfrm>
            <a:off x="3384281" y="1177408"/>
            <a:ext cx="4056373" cy="61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400" b="1" u="sng">
                <a:solidFill>
                  <a:srgbClr val="FFFFFF"/>
                </a:solidFill>
              </a:defRPr>
            </a:lvl1pPr>
          </a:lstStyle>
          <a:p>
            <a:r>
              <a:rPr>
                <a:solidFill>
                  <a:schemeClr val="tx1">
                    <a:lumMod val="95000"/>
                    <a:lumOff val="5000"/>
                  </a:schemeClr>
                </a:solidFill>
              </a:rPr>
              <a:t>Bonus-Programm</a:t>
            </a:r>
          </a:p>
        </p:txBody>
      </p:sp>
    </p:spTree>
    <p:extLst>
      <p:ext uri="{BB962C8B-B14F-4D97-AF65-F5344CB8AC3E}">
        <p14:creationId xmlns:p14="http://schemas.microsoft.com/office/powerpoint/2010/main" val="49243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47"/>
          <p:cNvSpPr/>
          <p:nvPr/>
        </p:nvSpPr>
        <p:spPr>
          <a:xfrm>
            <a:off x="2972412" y="1453479"/>
            <a:ext cx="7266964" cy="493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350920" indent="-350920">
              <a:buSzPct val="100000"/>
              <a:buChar char="•"/>
              <a:defRPr sz="3500" b="1"/>
            </a:pPr>
            <a:r>
              <a:rPr dirty="0" err="1"/>
              <a:t>Spaß-Konto</a:t>
            </a:r>
            <a:r>
              <a:rPr dirty="0"/>
              <a:t> </a:t>
            </a:r>
            <a:r>
              <a:rPr dirty="0" err="1"/>
              <a:t>oder</a:t>
            </a:r>
            <a:r>
              <a:rPr dirty="0"/>
              <a:t> </a:t>
            </a:r>
            <a:r>
              <a:rPr dirty="0" err="1"/>
              <a:t>richtig</a:t>
            </a:r>
            <a:r>
              <a:rPr dirty="0"/>
              <a:t> </a:t>
            </a:r>
            <a:r>
              <a:rPr dirty="0" err="1"/>
              <a:t>starten</a:t>
            </a:r>
            <a:r>
              <a:rPr dirty="0"/>
              <a:t>?</a:t>
            </a:r>
            <a:endParaRPr lang="de-DE" dirty="0"/>
          </a:p>
          <a:p>
            <a:pPr>
              <a:buSzPct val="100000"/>
              <a:defRPr sz="3500" b="1"/>
            </a:pPr>
            <a:endParaRPr dirty="0"/>
          </a:p>
          <a:p>
            <a:pPr marL="350920" indent="-350920">
              <a:buSzPct val="100000"/>
              <a:buChar char="•"/>
              <a:defRPr sz="3500" b="1"/>
            </a:pPr>
            <a:r>
              <a:rPr dirty="0" err="1"/>
              <a:t>Fragen</a:t>
            </a:r>
            <a:r>
              <a:rPr dirty="0"/>
              <a:t> </a:t>
            </a:r>
            <a:r>
              <a:rPr dirty="0" err="1"/>
              <a:t>Sie</a:t>
            </a:r>
            <a:r>
              <a:rPr dirty="0"/>
              <a:t> </a:t>
            </a:r>
            <a:r>
              <a:rPr dirty="0" err="1"/>
              <a:t>sich</a:t>
            </a:r>
            <a:r>
              <a:rPr dirty="0"/>
              <a:t>,</a:t>
            </a:r>
            <a:r>
              <a:rPr lang="de-DE" dirty="0"/>
              <a:t> </a:t>
            </a:r>
            <a:r>
              <a:rPr dirty="0" err="1"/>
              <a:t>wie</a:t>
            </a:r>
            <a:r>
              <a:rPr dirty="0"/>
              <a:t> </a:t>
            </a:r>
            <a:r>
              <a:rPr dirty="0" err="1"/>
              <a:t>haben</a:t>
            </a:r>
            <a:r>
              <a:rPr dirty="0"/>
              <a:t> </a:t>
            </a:r>
            <a:r>
              <a:rPr dirty="0" err="1"/>
              <a:t>Sie</a:t>
            </a:r>
            <a:r>
              <a:rPr dirty="0"/>
              <a:t> </a:t>
            </a:r>
            <a:r>
              <a:rPr dirty="0" err="1"/>
              <a:t>mehr</a:t>
            </a:r>
            <a:r>
              <a:rPr dirty="0"/>
              <a:t> </a:t>
            </a:r>
            <a:r>
              <a:rPr dirty="0" err="1"/>
              <a:t>Risiko</a:t>
            </a:r>
            <a:r>
              <a:rPr dirty="0"/>
              <a:t>,</a:t>
            </a:r>
            <a:r>
              <a:rPr lang="de-DE" dirty="0"/>
              <a:t> </a:t>
            </a:r>
            <a:r>
              <a:rPr dirty="0" err="1"/>
              <a:t>mit</a:t>
            </a:r>
            <a:r>
              <a:rPr dirty="0"/>
              <a:t> </a:t>
            </a:r>
            <a:r>
              <a:rPr dirty="0" err="1"/>
              <a:t>oder</a:t>
            </a:r>
            <a:r>
              <a:rPr dirty="0"/>
              <a:t> </a:t>
            </a:r>
            <a:r>
              <a:rPr dirty="0" err="1"/>
              <a:t>ohne</a:t>
            </a:r>
            <a:r>
              <a:rPr dirty="0"/>
              <a:t> </a:t>
            </a:r>
            <a:r>
              <a:rPr dirty="0" err="1"/>
              <a:t>diese</a:t>
            </a:r>
            <a:r>
              <a:rPr lang="de-DE" dirty="0"/>
              <a:t>s</a:t>
            </a:r>
            <a:r>
              <a:rPr dirty="0"/>
              <a:t> </a:t>
            </a:r>
            <a:r>
              <a:rPr dirty="0" err="1"/>
              <a:t>Geschä</a:t>
            </a:r>
            <a:r>
              <a:rPr lang="de-DE" dirty="0" err="1"/>
              <a:t>ft</a:t>
            </a:r>
            <a:r>
              <a:rPr dirty="0"/>
              <a:t>?! </a:t>
            </a:r>
            <a:endParaRPr lang="de-DE" dirty="0"/>
          </a:p>
          <a:p>
            <a:pPr>
              <a:buSzPct val="100000"/>
              <a:defRPr sz="3500" b="1"/>
            </a:pPr>
            <a:endParaRPr dirty="0"/>
          </a:p>
          <a:p>
            <a:pPr marL="350920" indent="-350920">
              <a:buSzPct val="100000"/>
              <a:buChar char="•"/>
              <a:defRPr sz="3500" b="1"/>
            </a:pPr>
            <a:r>
              <a:rPr dirty="0" err="1"/>
              <a:t>Deshalb</a:t>
            </a:r>
            <a:r>
              <a:rPr dirty="0"/>
              <a:t> </a:t>
            </a:r>
            <a:r>
              <a:rPr dirty="0" err="1"/>
              <a:t>wünschen</a:t>
            </a:r>
            <a:r>
              <a:rPr dirty="0"/>
              <a:t> </a:t>
            </a:r>
            <a:r>
              <a:rPr dirty="0" err="1"/>
              <a:t>wir</a:t>
            </a:r>
            <a:r>
              <a:rPr dirty="0"/>
              <a:t> </a:t>
            </a:r>
            <a:r>
              <a:rPr dirty="0" err="1"/>
              <a:t>Ihnen</a:t>
            </a:r>
            <a:r>
              <a:rPr lang="de-DE" dirty="0"/>
              <a:t>,</a:t>
            </a:r>
            <a:br>
              <a:rPr lang="de-AT" dirty="0"/>
            </a:br>
            <a:r>
              <a:rPr dirty="0"/>
              <a:t>die </a:t>
            </a:r>
            <a:r>
              <a:rPr dirty="0" err="1"/>
              <a:t>für</a:t>
            </a:r>
            <a:r>
              <a:rPr dirty="0"/>
              <a:t> </a:t>
            </a:r>
            <a:r>
              <a:rPr dirty="0" err="1"/>
              <a:t>Sie</a:t>
            </a:r>
            <a:r>
              <a:rPr dirty="0"/>
              <a:t> </a:t>
            </a:r>
            <a:r>
              <a:rPr dirty="0" err="1"/>
              <a:t>richtige</a:t>
            </a:r>
            <a:r>
              <a:rPr dirty="0"/>
              <a:t> </a:t>
            </a:r>
            <a:r>
              <a:rPr dirty="0" err="1"/>
              <a:t>Entscheidung</a:t>
            </a:r>
            <a:r>
              <a:rPr lang="de-DE" dirty="0"/>
              <a:t> zu treffen</a:t>
            </a:r>
            <a:r>
              <a:rPr dirty="0"/>
              <a:t>!</a:t>
            </a:r>
          </a:p>
        </p:txBody>
      </p:sp>
      <p:sp>
        <p:nvSpPr>
          <p:cNvPr id="5" name="Shape 148"/>
          <p:cNvSpPr/>
          <p:nvPr/>
        </p:nvSpPr>
        <p:spPr>
          <a:xfrm>
            <a:off x="2619374" y="619864"/>
            <a:ext cx="6804250" cy="624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 b="1" u="sng"/>
            </a:lvl1pPr>
          </a:lstStyle>
          <a:p>
            <a:r>
              <a:rPr dirty="0" err="1"/>
              <a:t>Gelegenheiten</a:t>
            </a:r>
            <a:r>
              <a:rPr dirty="0"/>
              <a:t> </a:t>
            </a:r>
            <a:r>
              <a:rPr dirty="0" err="1"/>
              <a:t>erkennen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513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51"/>
          <p:cNvSpPr txBox="1">
            <a:spLocks/>
          </p:cNvSpPr>
          <p:nvPr/>
        </p:nvSpPr>
        <p:spPr>
          <a:xfrm>
            <a:off x="3216072" y="1752461"/>
            <a:ext cx="7709103" cy="48965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0841" indent="-320841">
              <a:buFontTx/>
              <a:buChar char="•"/>
              <a:defRPr sz="4400"/>
            </a:pPr>
            <a:r>
              <a:rPr lang="de-DE" sz="3500" b="1" dirty="0"/>
              <a:t> App: Erfolgsteam OneCoin</a:t>
            </a:r>
            <a:br>
              <a:rPr lang="de-DE" sz="3500" b="1" dirty="0"/>
            </a:br>
            <a:endParaRPr lang="de-DE" sz="3500" b="1" dirty="0"/>
          </a:p>
          <a:p>
            <a:pPr marL="320841" indent="-320841">
              <a:buFontTx/>
              <a:buChar char="•"/>
              <a:defRPr sz="4400"/>
            </a:pPr>
            <a:r>
              <a:rPr lang="de-DE" sz="3500" b="1" dirty="0"/>
              <a:t> </a:t>
            </a:r>
            <a:r>
              <a:rPr lang="de-DE" sz="3500" b="1" u="sng" dirty="0">
                <a:hlinkClick r:id="rId2"/>
              </a:rPr>
              <a:t>www.OCApp.eu</a:t>
            </a:r>
            <a:endParaRPr lang="de-DE" sz="3500" b="1" u="sng" dirty="0"/>
          </a:p>
          <a:p>
            <a:pPr marL="0" indent="0">
              <a:buNone/>
              <a:defRPr sz="4400"/>
            </a:pPr>
            <a:endParaRPr lang="de-DE" sz="3500" b="1" u="sng" dirty="0"/>
          </a:p>
          <a:p>
            <a:pPr marL="320841" indent="-320841">
              <a:buFontTx/>
              <a:buChar char="•"/>
              <a:defRPr sz="4400"/>
            </a:pPr>
            <a:r>
              <a:rPr lang="de-DE" sz="3500" b="1" u="sng" dirty="0"/>
              <a:t>FTP-Server:</a:t>
            </a:r>
            <a:r>
              <a:rPr lang="de-DE" sz="3500" b="1" dirty="0"/>
              <a:t> Onecoin.compufriend.de</a:t>
            </a:r>
            <a:endParaRPr lang="de-DE" sz="3500" b="1" u="sng" dirty="0"/>
          </a:p>
          <a:p>
            <a:pPr marL="0" indent="0">
              <a:buNone/>
              <a:defRPr sz="4400"/>
            </a:pPr>
            <a:endParaRPr lang="de-DE" sz="3500" b="1" u="sng" dirty="0">
              <a:hlinkClick r:id="rId3"/>
            </a:endParaRPr>
          </a:p>
          <a:p>
            <a:pPr marL="461209" indent="-461209">
              <a:buFontTx/>
              <a:buChar char="•"/>
              <a:defRPr sz="4600"/>
            </a:pPr>
            <a:r>
              <a:rPr lang="de-DE" sz="3500" b="1" dirty="0"/>
              <a:t>Info-Center und Wissensdatenbank</a:t>
            </a:r>
            <a:br>
              <a:rPr lang="de-DE" sz="3500" b="1" dirty="0"/>
            </a:br>
            <a:endParaRPr lang="de-DE" sz="3500" b="1" dirty="0"/>
          </a:p>
          <a:p>
            <a:pPr marL="461209" indent="-461209">
              <a:buFontTx/>
              <a:buChar char="•"/>
              <a:defRPr sz="4600"/>
            </a:pPr>
            <a:r>
              <a:rPr lang="de-DE" sz="3500" b="1" dirty="0"/>
              <a:t>Webinare, Live-Meetings, Workshops &amp; vieles mehr</a:t>
            </a:r>
          </a:p>
        </p:txBody>
      </p:sp>
      <p:sp>
        <p:nvSpPr>
          <p:cNvPr id="5" name="Shape 148"/>
          <p:cNvSpPr/>
          <p:nvPr/>
        </p:nvSpPr>
        <p:spPr>
          <a:xfrm>
            <a:off x="2905124" y="667489"/>
            <a:ext cx="6804250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 b="1" u="sng"/>
            </a:lvl1pPr>
          </a:lstStyle>
          <a:p>
            <a:r>
              <a:rPr lang="de-AT" dirty="0"/>
              <a:t>Hilfsmittel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3013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klappr.com/wp-content/images/branson.g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74"/>
          <a:stretch/>
        </p:blipFill>
        <p:spPr bwMode="auto">
          <a:xfrm>
            <a:off x="3042920" y="3568364"/>
            <a:ext cx="4843779" cy="32896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hape 124"/>
          <p:cNvSpPr/>
          <p:nvPr/>
        </p:nvSpPr>
        <p:spPr>
          <a:xfrm>
            <a:off x="3178174" y="815408"/>
            <a:ext cx="7927975" cy="415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buSzPct val="100000"/>
              <a:defRPr sz="3500" b="1"/>
            </a:pPr>
            <a:r>
              <a:rPr lang="de-AT" sz="3200" dirty="0"/>
              <a:t>Wenn Dir jemand eine wunderbare</a:t>
            </a:r>
          </a:p>
          <a:p>
            <a:pPr>
              <a:buSzPct val="100000"/>
              <a:defRPr sz="3500" b="1"/>
            </a:pPr>
            <a:r>
              <a:rPr lang="de-AT" sz="3200" dirty="0"/>
              <a:t>Geschäftsmöglichkeit anbietet</a:t>
            </a:r>
          </a:p>
          <a:p>
            <a:pPr>
              <a:buSzPct val="100000"/>
              <a:defRPr sz="3500" b="1"/>
            </a:pPr>
            <a:r>
              <a:rPr lang="de-AT" sz="3200" dirty="0"/>
              <a:t>und Du nicht sicher bist, ob Du es kannst,</a:t>
            </a:r>
          </a:p>
          <a:p>
            <a:pPr>
              <a:buSzPct val="100000"/>
              <a:defRPr sz="3500" b="1"/>
            </a:pPr>
            <a:endParaRPr lang="de-AT" sz="2000" dirty="0"/>
          </a:p>
          <a:p>
            <a:pPr>
              <a:buSzPct val="100000"/>
              <a:defRPr sz="3500" b="1"/>
            </a:pPr>
            <a:r>
              <a:rPr lang="de-AT" sz="3200" dirty="0"/>
              <a:t>      sag  JA, MACH ES EINFACH</a:t>
            </a:r>
          </a:p>
          <a:p>
            <a:pPr>
              <a:buSzPct val="100000"/>
              <a:defRPr sz="3500" b="1"/>
            </a:pPr>
            <a:endParaRPr lang="de-AT" sz="2000" dirty="0"/>
          </a:p>
          <a:p>
            <a:pPr>
              <a:buSzPct val="100000"/>
              <a:defRPr sz="3500" b="1"/>
            </a:pPr>
            <a:r>
              <a:rPr lang="de-AT" sz="3200" dirty="0"/>
              <a:t>und lerne später, wie es funktioniert!</a:t>
            </a:r>
          </a:p>
          <a:p>
            <a:pPr>
              <a:buSzPct val="100000"/>
              <a:defRPr sz="3500" b="1"/>
            </a:pPr>
            <a:endParaRPr lang="de-AT" sz="3200" dirty="0"/>
          </a:p>
          <a:p>
            <a:pPr algn="r">
              <a:buSzPct val="100000"/>
              <a:defRPr sz="3500" b="1"/>
            </a:pPr>
            <a:r>
              <a:rPr lang="de-AT" sz="3200" dirty="0"/>
              <a:t>Richard </a:t>
            </a:r>
            <a:r>
              <a:rPr lang="de-AT" sz="3200" dirty="0" err="1"/>
              <a:t>Branson</a:t>
            </a: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2096954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84"/>
          <p:cNvSpPr/>
          <p:nvPr/>
        </p:nvSpPr>
        <p:spPr>
          <a:xfrm>
            <a:off x="2700936" y="2747796"/>
            <a:ext cx="8442943" cy="1708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350920" indent="-350920">
              <a:buSzPct val="100000"/>
              <a:buChar char="•"/>
              <a:defRPr sz="3500" b="1">
                <a:solidFill>
                  <a:srgbClr val="FFFFFF"/>
                </a:solidFill>
              </a:defRPr>
            </a:pP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Zahlen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Daten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Fakten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50920" indent="-350920">
              <a:buSzPct val="100000"/>
              <a:buChar char="•"/>
              <a:defRPr sz="3500" b="1">
                <a:solidFill>
                  <a:srgbClr val="FFFFFF"/>
                </a:solidFill>
              </a:defRPr>
            </a:pP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aus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17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wurden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70.000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Teampartner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</a:p>
          <a:p>
            <a:pPr marL="350920" indent="-350920">
              <a:buSzPct val="100000"/>
              <a:buChar char="•"/>
              <a:defRPr sz="3500" b="1">
                <a:solidFill>
                  <a:srgbClr val="FFFFFF"/>
                </a:solidFill>
              </a:defRPr>
            </a:pPr>
            <a:r>
              <a:rPr lang="de-DE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ie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entsteht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Duplikation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sp>
        <p:nvSpPr>
          <p:cNvPr id="6" name="Shape 185"/>
          <p:cNvSpPr/>
          <p:nvPr/>
        </p:nvSpPr>
        <p:spPr>
          <a:xfrm>
            <a:off x="5975081" y="813940"/>
            <a:ext cx="5146645" cy="61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400" b="1" u="sng">
                <a:solidFill>
                  <a:srgbClr val="FFFFFF"/>
                </a:solidFill>
              </a:defRPr>
            </a:lvl1pPr>
          </a:lstStyle>
          <a:p>
            <a:pPr algn="r"/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Jahresrückblick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63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981"/>
          <p:cNvSpPr/>
          <p:nvPr/>
        </p:nvSpPr>
        <p:spPr>
          <a:xfrm>
            <a:off x="2647950" y="1378015"/>
            <a:ext cx="8472033" cy="5016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Klare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Entscheidung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treffen</a:t>
            </a:r>
            <a:endParaRPr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Ziele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setzen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(was will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ich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erreichen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?)</a:t>
            </a:r>
          </a:p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Namensliste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(10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bis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15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Personen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Die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richtige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Terminvereinbarung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?)</a:t>
            </a:r>
          </a:p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Tischgespräche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führen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warum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so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wichtig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?)</a:t>
            </a:r>
          </a:p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Diese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Menschen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zum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Meeting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einladen</a:t>
            </a:r>
            <a:b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mit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3-5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Personen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Diese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Arbeitsweise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weitergeben</a:t>
            </a:r>
            <a:br>
              <a:rPr lang="de-AT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Duplikation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!)</a:t>
            </a:r>
          </a:p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Hilfe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der Upline in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Anspruch</a:t>
            </a:r>
            <a:r>
              <a:rPr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nehmen</a:t>
            </a:r>
            <a:endParaRPr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Shape 982"/>
          <p:cNvSpPr/>
          <p:nvPr/>
        </p:nvSpPr>
        <p:spPr>
          <a:xfrm>
            <a:off x="5973338" y="427252"/>
            <a:ext cx="5146645" cy="615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3400" b="1" u="sng">
                <a:solidFill>
                  <a:srgbClr val="FFFFFF"/>
                </a:solidFill>
              </a:defRPr>
            </a:lvl1pPr>
          </a:lstStyle>
          <a:p>
            <a:pPr algn="r"/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Der </a:t>
            </a:r>
            <a:r>
              <a:rPr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richtige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 Start</a:t>
            </a:r>
          </a:p>
        </p:txBody>
      </p:sp>
    </p:spTree>
    <p:extLst>
      <p:ext uri="{BB962C8B-B14F-4D97-AF65-F5344CB8AC3E}">
        <p14:creationId xmlns:p14="http://schemas.microsoft.com/office/powerpoint/2010/main" val="241410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81"/>
          <p:cNvSpPr/>
          <p:nvPr/>
        </p:nvSpPr>
        <p:spPr>
          <a:xfrm>
            <a:off x="2647950" y="3594006"/>
            <a:ext cx="8472033" cy="584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 marL="350920" indent="-350920">
              <a:buSzPct val="100000"/>
              <a:buChar char="•"/>
              <a:defRPr sz="3200" b="1">
                <a:solidFill>
                  <a:srgbClr val="FFFFFF"/>
                </a:solidFill>
              </a:defRPr>
            </a:pPr>
            <a:endParaRPr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091821" y="1214647"/>
            <a:ext cx="10768083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dirty="0"/>
              <a:t>Neues Paket:</a:t>
            </a:r>
          </a:p>
          <a:p>
            <a:endParaRPr lang="de-DE" sz="2400" dirty="0"/>
          </a:p>
          <a:p>
            <a:r>
              <a:rPr lang="de-DE" sz="2400" dirty="0"/>
              <a:t>Startet am Montag den 03.10.2016 läuft bis zum nächsten Split!</a:t>
            </a:r>
          </a:p>
          <a:p>
            <a:endParaRPr lang="de-DE" sz="2400" dirty="0"/>
          </a:p>
          <a:p>
            <a:r>
              <a:rPr lang="de-DE" sz="2800" b="1" dirty="0"/>
              <a:t>Starter &amp; Tycoon</a:t>
            </a:r>
          </a:p>
          <a:p>
            <a:endParaRPr lang="de-DE" sz="2800" b="1" dirty="0"/>
          </a:p>
          <a:p>
            <a:r>
              <a:rPr lang="de-DE" sz="2400" dirty="0"/>
              <a:t>Start 61.000 Token</a:t>
            </a:r>
          </a:p>
          <a:p>
            <a:r>
              <a:rPr lang="de-DE" sz="2400" dirty="0"/>
              <a:t>Super Split 122.000 Token</a:t>
            </a:r>
          </a:p>
          <a:p>
            <a:r>
              <a:rPr lang="de-DE" sz="2400" dirty="0"/>
              <a:t>Split 2: 244.000 Token </a:t>
            </a:r>
          </a:p>
          <a:p>
            <a:r>
              <a:rPr lang="de-DE" sz="2400" dirty="0"/>
              <a:t>Split 3: 488.000 Token </a:t>
            </a:r>
          </a:p>
          <a:p>
            <a:r>
              <a:rPr lang="de-DE" sz="2400" dirty="0"/>
              <a:t>Total Token: 976.000 Token                          -&gt;                     Dann ins Mining</a:t>
            </a:r>
          </a:p>
          <a:p>
            <a:endParaRPr lang="de-DE" sz="2400" dirty="0"/>
          </a:p>
          <a:p>
            <a:endParaRPr lang="de-DE" sz="2400" dirty="0"/>
          </a:p>
          <a:p>
            <a:pPr algn="ctr"/>
            <a:r>
              <a:rPr lang="de-DE" sz="2400" dirty="0"/>
              <a:t>Nicht warten, “machen‘‘ !!!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450" y="4602571"/>
            <a:ext cx="1285714" cy="12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4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Vielen Dank für Ihre</a:t>
            </a:r>
            <a:br>
              <a:rPr lang="de-DE" dirty="0"/>
            </a:br>
            <a:br>
              <a:rPr lang="de-DE" dirty="0"/>
            </a:br>
            <a:r>
              <a:rPr lang="de-DE" dirty="0"/>
              <a:t>Aufmerksamkeit</a:t>
            </a:r>
          </a:p>
        </p:txBody>
      </p:sp>
    </p:spTree>
    <p:extLst>
      <p:ext uri="{BB962C8B-B14F-4D97-AF65-F5344CB8AC3E}">
        <p14:creationId xmlns:p14="http://schemas.microsoft.com/office/powerpoint/2010/main" val="2368047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550</Words>
  <Application>Microsoft Office PowerPoint</Application>
  <PresentationFormat>Breitbild</PresentationFormat>
  <Paragraphs>124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inherit</vt:lpstr>
      <vt:lpstr>Office Theme</vt:lpstr>
      <vt:lpstr>Herzlich Willkommen</vt:lpstr>
      <vt:lpstr>Wir sind aus Bangkok zurück</vt:lpstr>
      <vt:lpstr>Neues aus Bangkok   1. + 2. Oktober 2016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 Ihre  Aufmerksamkeit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WPP Presentation</dc:title>
  <dc:creator>marke</dc:creator>
  <cp:lastModifiedBy>Mario Bork</cp:lastModifiedBy>
  <cp:revision>29</cp:revision>
  <dcterms:created xsi:type="dcterms:W3CDTF">2016-08-09T09:58:46Z</dcterms:created>
  <dcterms:modified xsi:type="dcterms:W3CDTF">2016-10-05T18:43:40Z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2057-10.1.0.5656</vt:lpwstr>
  </property>
</Properties>
</file>